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35"/>
  </p:notesMasterIdLst>
  <p:sldIdLst>
    <p:sldId id="258" r:id="rId6"/>
    <p:sldId id="416" r:id="rId7"/>
    <p:sldId id="341" r:id="rId8"/>
    <p:sldId id="4709" r:id="rId9"/>
    <p:sldId id="4724" r:id="rId10"/>
    <p:sldId id="4725" r:id="rId11"/>
    <p:sldId id="4718" r:id="rId12"/>
    <p:sldId id="418" r:id="rId13"/>
    <p:sldId id="4722" r:id="rId14"/>
    <p:sldId id="355" r:id="rId15"/>
    <p:sldId id="383" r:id="rId16"/>
    <p:sldId id="4723" r:id="rId17"/>
    <p:sldId id="4726" r:id="rId18"/>
    <p:sldId id="4727" r:id="rId19"/>
    <p:sldId id="4728" r:id="rId20"/>
    <p:sldId id="4711" r:id="rId21"/>
    <p:sldId id="4712" r:id="rId22"/>
    <p:sldId id="4729" r:id="rId23"/>
    <p:sldId id="4719" r:id="rId24"/>
    <p:sldId id="4721" r:id="rId25"/>
    <p:sldId id="4714" r:id="rId26"/>
    <p:sldId id="4713" r:id="rId27"/>
    <p:sldId id="4708" r:id="rId28"/>
    <p:sldId id="4710" r:id="rId29"/>
    <p:sldId id="4720" r:id="rId30"/>
    <p:sldId id="575" r:id="rId31"/>
    <p:sldId id="287" r:id="rId32"/>
    <p:sldId id="4716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26E24E-C63C-1825-3C49-0EDCF0A0515F}" name="Dat Duong Tuan (CN-GD.PTGP&amp;DVDL)" initials="DD" userId="S::datdt15@msb.com.vn::6bfa1f35-005d-4264-8cc8-7bec095c86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F8931F"/>
    <a:srgbClr val="595959"/>
    <a:srgbClr val="F3AE00"/>
    <a:srgbClr val="E67015"/>
    <a:srgbClr val="EB891B"/>
    <a:srgbClr val="FF671F"/>
    <a:srgbClr val="00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D22BA-5064-2F13-7542-B035A7D6DA2E}" v="631" dt="2025-12-18T03:39:14.108"/>
    <p1510:client id="{F6B5407C-3C26-4EBC-87C2-BB4165E7A938}" v="3857" dt="2025-12-18T07:33:18.710"/>
    <p1510:client id="{31A161F0-9084-5C9F-B3FC-68E98433A086}" v="1028" dt="2025-12-17T09:28:06.300"/>
    <p1510:client id="{7F9BDFCC-E60A-9A60-002D-97DA31FD69BC}" v="1048" dt="2025-12-18T08:12:52.519"/>
    <p1510:client id="{ECE5C03C-B241-C97B-4765-05833B47AF04}" v="11" dt="2025-12-17T11:11:15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3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E9AA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B1-4F7E-8369-31AD66E20A5A}"/>
              </c:ext>
            </c:extLst>
          </c:dPt>
          <c:dPt>
            <c:idx val="1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B1-4F7E-8369-31AD66E20A5A}"/>
              </c:ext>
            </c:extLst>
          </c:dPt>
          <c:dPt>
            <c:idx val="2"/>
            <c:invertIfNegative val="0"/>
            <c:bubble3D val="0"/>
            <c:spPr>
              <a:solidFill>
                <a:srgbClr val="0E9A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B1-4F7E-8369-31AD66E20A5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B1-4F7E-8369-31AD66E20A5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B1-4F7E-8369-31AD66E20A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B1-4F7E-8369-31AD66E20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EE45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0-4E23-A6C2-60AC349CE9DC}"/>
              </c:ext>
            </c:extLst>
          </c:dPt>
          <c:dPt>
            <c:idx val="1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0-4E23-A6C2-60AC349CE9DC}"/>
              </c:ext>
            </c:extLst>
          </c:dPt>
          <c:dPt>
            <c:idx val="2"/>
            <c:invertIfNegative val="0"/>
            <c:bubble3D val="0"/>
            <c:spPr>
              <a:solidFill>
                <a:srgbClr val="EE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0-4E23-A6C2-60AC349CE9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Undefined</c:v>
                </c:pt>
                <c:pt idx="1">
                  <c:v>Unverified</c:v>
                </c:pt>
                <c:pt idx="2">
                  <c:v>Verified</c:v>
                </c:pt>
              </c:strCache>
            </c:strRef>
          </c:cat>
          <c:val>
            <c:numRef>
              <c:f>Sheet1!$B$1:$B$3</c:f>
              <c:numCache>
                <c:formatCode>_(* #,##0_);_(* \(#,##0\);_(* "-"??_);_(@_)</c:formatCode>
                <c:ptCount val="3"/>
                <c:pt idx="0">
                  <c:v>6066251</c:v>
                </c:pt>
                <c:pt idx="1">
                  <c:v>496211</c:v>
                </c:pt>
                <c:pt idx="2">
                  <c:v>746767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0-4E23-A6C2-60AC349C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9327152"/>
        <c:axId val="1869320912"/>
      </c:barChart>
      <c:catAx>
        <c:axId val="186932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320912"/>
        <c:crosses val="autoZero"/>
        <c:auto val="1"/>
        <c:lblAlgn val="ctr"/>
        <c:lblOffset val="100"/>
        <c:noMultiLvlLbl val="0"/>
      </c:catAx>
      <c:valAx>
        <c:axId val="1869320912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8693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4E3EE-A17F-4DB4-B1F3-D446441B65E3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4B31-E220-4D9A-8D6D-C00945709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2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60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1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F5F6-1D70-CF48-7643-7A9CC3C9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AF33-E51C-AD81-CFBE-76A69E0CF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8E23-FF42-31FF-2B7E-D826C4EB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C617-958A-A578-4FDA-2A630BFE4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2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3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8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1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547B-59BA-E094-2039-7CC0DFBE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A9B59-C329-5085-ABA6-6474DCE19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11E-853C-B970-6B89-E1DC925B8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0434-16A3-E7CB-8B3B-88F23A85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0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Anh Giáp check lại giúp em kiến trúc final cho phần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 profile: Analytics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Anh </a:t>
            </a:r>
            <a:r>
              <a:rPr lang="en-US" dirty="0" err="1"/>
              <a:t>Giáp</a:t>
            </a:r>
            <a:r>
              <a:rPr lang="en-US" dirty="0"/>
              <a:t> check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final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7662-35C7-9B03-FE10-37353A4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2A6DB-56B7-0476-6E24-BCBEA1915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FAF72-D440-6840-CD3D-49002FC4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A0B2-A114-3988-9929-829E571D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1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FAD1-09B8-67D3-1747-BA372232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163AA-BCD2-3995-E259-3F280D41C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9FE5B-640A-4792-D311-61C8799C5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FB0A-883D-7B48-F380-80B97B21B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B81234-2E71-44B9-9775-7D810832B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03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E83F-D510-088B-D27C-AB3325DD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48754-7954-B0AC-AB57-8119359D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F3686-60B5-FFEB-4FA2-38C3F7B9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2B3D8-F54B-B196-3B12-817D4844B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1C5B-4570-49DB-F3F4-C35C2E3B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06227-66E1-CA40-00C3-D7773802B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D957-2734-288D-2DD4-233C2A95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0CAC-414F-27B4-D677-FA1BF3282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7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9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Đức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6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923F0-ADC0-490A-9379-761BF1A89A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9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biz req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cái</a:t>
            </a:r>
            <a:r>
              <a:rPr lang="en-US" dirty="0"/>
              <a:t> QLYC </a:t>
            </a:r>
            <a:r>
              <a:rPr lang="en-US" dirty="0" err="1"/>
              <a:t>hẹ</a:t>
            </a:r>
            <a:r>
              <a:rPr lang="en-US" dirty="0"/>
              <a:t> </a:t>
            </a:r>
            <a:r>
              <a:rPr lang="en-US" dirty="0" err="1"/>
              <a:t>hẹ</a:t>
            </a:r>
            <a:r>
              <a:rPr lang="en-US" dirty="0"/>
              <a:t> </a:t>
            </a:r>
            <a:r>
              <a:rPr lang="en-US" dirty="0" err="1"/>
              <a:t>hẹ</a:t>
            </a:r>
            <a:endParaRPr lang="en-US" dirty="0"/>
          </a:p>
          <a:p>
            <a:r>
              <a:rPr lang="en-US" dirty="0"/>
              <a:t>Ae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thui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Tập trung từ biz req của 2 cái QLYC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5B91-0202-EABE-C8DE-67E847172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CE728-6CDD-35CB-BCE7-D6841912C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BCE06-9A65-87D6-CB50-026D5355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D2A99-5539-EDA4-C7C6-78894AC6C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89B7-ECC3-C550-071D-FC9F53BD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D04BB-B8AB-4DA1-FEB7-F0B776982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B55A5-7766-90C6-81E9-855ACEE8D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Trao đổi với DnD để hỗ trợ điền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1674-14DB-81C6-B94D-2FB05C2E0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4B31-E220-4D9A-8D6D-C00945709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2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AA98-6E2A-B912-F8F9-09FE531D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CFEE4-F593-2FA1-5DB6-26AD35234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A2BE1-140E-3D43-D8AE-FD1318B73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2DB7-A2CA-98C6-1689-CC9192098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Bao gồm các cấu phần: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Capability map (nhờ a Giáo điền)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Application architecture (list down các application tham gia vào quá trình xây dựng các model ML + meaning từng application)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Intergration architecture (các application tương tác với nhau như nào? Chỉ rõ những instant riêng lẻ)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 flow (luồng dữ liệu đi như nào giữa các hệ thống để train/test / serving model?)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Deployment architecture (băng thông, cổng port/firewall, hạ tầng cần thiết để vận hành, bảo mật)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Checklist ATTT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2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FB2C-A497-6794-67EC-4E3542C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F8CD0-9503-4507-C1B5-8F28A34A3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4C85B-E0AB-01F8-320B-326FBB5D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từ AZ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Thêm mũi tên twf file storage &gt;&gt; DS 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F2909-C87D-0B27-0F28-94B56F73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A4B31-E220-4D9A-8D6D-C00945709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1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3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5.jpeg"/><Relationship Id="rId4" Type="http://schemas.openxmlformats.org/officeDocument/2006/relationships/tags" Target="../tags/tag30.xml"/><Relationship Id="rId9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3.xml"/><Relationship Id="rId1" Type="http://schemas.openxmlformats.org/officeDocument/2006/relationships/vmlDrawing" Target="../drawings/vmlDrawing4.vml"/><Relationship Id="rId6" Type="http://schemas.openxmlformats.org/officeDocument/2006/relationships/tags" Target="../tags/tag37.xml"/><Relationship Id="rId11" Type="http://schemas.openxmlformats.org/officeDocument/2006/relationships/image" Target="../media/image2.png"/><Relationship Id="rId5" Type="http://schemas.openxmlformats.org/officeDocument/2006/relationships/tags" Target="../tags/tag36.xml"/><Relationship Id="rId10" Type="http://schemas.openxmlformats.org/officeDocument/2006/relationships/image" Target="../media/image6.png"/><Relationship Id="rId4" Type="http://schemas.openxmlformats.org/officeDocument/2006/relationships/tags" Target="../tags/tag35.xml"/><Relationship Id="rId9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png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5.vml"/><Relationship Id="rId6" Type="http://schemas.openxmlformats.org/officeDocument/2006/relationships/tags" Target="../tags/tag42.xml"/><Relationship Id="rId11" Type="http://schemas.openxmlformats.org/officeDocument/2006/relationships/image" Target="../media/image2.png"/><Relationship Id="rId5" Type="http://schemas.openxmlformats.org/officeDocument/2006/relationships/tags" Target="../tags/tag41.xml"/><Relationship Id="rId10" Type="http://schemas.openxmlformats.org/officeDocument/2006/relationships/image" Target="../media/image7.jpeg"/><Relationship Id="rId4" Type="http://schemas.openxmlformats.org/officeDocument/2006/relationships/tags" Target="../tags/tag40.xml"/><Relationship Id="rId9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vmlDrawing" Target="../drawings/vmlDrawing6.vml"/><Relationship Id="rId6" Type="http://schemas.openxmlformats.org/officeDocument/2006/relationships/tags" Target="../tags/tag47.xml"/><Relationship Id="rId11" Type="http://schemas.openxmlformats.org/officeDocument/2006/relationships/image" Target="../media/image1.emf"/><Relationship Id="rId5" Type="http://schemas.openxmlformats.org/officeDocument/2006/relationships/tags" Target="../tags/tag46.xml"/><Relationship Id="rId10" Type="http://schemas.openxmlformats.org/officeDocument/2006/relationships/oleObject" Target="../embeddings/oleObject1.bin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7.vml"/><Relationship Id="rId6" Type="http://schemas.openxmlformats.org/officeDocument/2006/relationships/tags" Target="../tags/tag54.xml"/><Relationship Id="rId11" Type="http://schemas.openxmlformats.org/officeDocument/2006/relationships/image" Target="../media/image1.emf"/><Relationship Id="rId5" Type="http://schemas.openxmlformats.org/officeDocument/2006/relationships/tags" Target="../tags/tag53.xml"/><Relationship Id="rId10" Type="http://schemas.openxmlformats.org/officeDocument/2006/relationships/oleObject" Target="../embeddings/oleObject6.bin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8.v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4.emf"/><Relationship Id="rId4" Type="http://schemas.openxmlformats.org/officeDocument/2006/relationships/tags" Target="../tags/tag59.xml"/><Relationship Id="rId9" Type="http://schemas.openxmlformats.org/officeDocument/2006/relationships/oleObject" Target="../embeddings/oleObject7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vmlDrawing" Target="../drawings/vmlDrawing9.v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4.emf"/><Relationship Id="rId4" Type="http://schemas.openxmlformats.org/officeDocument/2006/relationships/tags" Target="../tags/tag65.xml"/><Relationship Id="rId9" Type="http://schemas.openxmlformats.org/officeDocument/2006/relationships/oleObject" Target="../embeddings/oleObject8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10.vml"/><Relationship Id="rId6" Type="http://schemas.openxmlformats.org/officeDocument/2006/relationships/tags" Target="../tags/tag73.xml"/><Relationship Id="rId11" Type="http://schemas.openxmlformats.org/officeDocument/2006/relationships/image" Target="../media/image5.jpeg"/><Relationship Id="rId5" Type="http://schemas.openxmlformats.org/officeDocument/2006/relationships/tags" Target="../tags/tag72.xml"/><Relationship Id="rId10" Type="http://schemas.openxmlformats.org/officeDocument/2006/relationships/image" Target="../media/image4.emf"/><Relationship Id="rId4" Type="http://schemas.openxmlformats.org/officeDocument/2006/relationships/tags" Target="../tags/tag71.xml"/><Relationship Id="rId9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vmlDrawing" Target="../drawings/vmlDrawing11.vml"/><Relationship Id="rId6" Type="http://schemas.openxmlformats.org/officeDocument/2006/relationships/tags" Target="../tags/tag79.xml"/><Relationship Id="rId11" Type="http://schemas.openxmlformats.org/officeDocument/2006/relationships/image" Target="../media/image4.emf"/><Relationship Id="rId5" Type="http://schemas.openxmlformats.org/officeDocument/2006/relationships/tags" Target="../tags/tag78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7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.emf"/><Relationship Id="rId2" Type="http://schemas.openxmlformats.org/officeDocument/2006/relationships/tags" Target="../tags/tag8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6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8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2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1.emf"/><Relationship Id="rId2" Type="http://schemas.openxmlformats.org/officeDocument/2006/relationships/tags" Target="../tags/tag90.xml"/><Relationship Id="rId1" Type="http://schemas.openxmlformats.org/officeDocument/2006/relationships/vmlDrawing" Target="../drawings/vmlDrawing13.vml"/><Relationship Id="rId6" Type="http://schemas.openxmlformats.org/officeDocument/2006/relationships/tags" Target="../tags/tag94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2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.emf"/><Relationship Id="rId2" Type="http://schemas.openxmlformats.org/officeDocument/2006/relationships/tags" Target="../tags/tag9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102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9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10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1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2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.emf"/><Relationship Id="rId2" Type="http://schemas.openxmlformats.org/officeDocument/2006/relationships/tags" Target="../tags/tag11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18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.svg"/><Relationship Id="rId2" Type="http://schemas.openxmlformats.org/officeDocument/2006/relationships/tags" Target="../tags/tag122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6.xml"/><Relationship Id="rId11" Type="http://schemas.openxmlformats.org/officeDocument/2006/relationships/image" Target="../media/image2.png"/><Relationship Id="rId5" Type="http://schemas.openxmlformats.org/officeDocument/2006/relationships/tags" Target="../tags/tag125.xml"/><Relationship Id="rId10" Type="http://schemas.openxmlformats.org/officeDocument/2006/relationships/image" Target="../media/image4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16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18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1.xml"/><Relationship Id="rId10" Type="http://schemas.openxmlformats.org/officeDocument/2006/relationships/image" Target="../media/image3.svg"/><Relationship Id="rId4" Type="http://schemas.openxmlformats.org/officeDocument/2006/relationships/tags" Target="../tags/tag130.xml"/><Relationship Id="rId9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tags" Target="../tags/tag133.xml"/><Relationship Id="rId7" Type="http://schemas.openxmlformats.org/officeDocument/2006/relationships/image" Target="../media/image2.png"/><Relationship Id="rId2" Type="http://schemas.openxmlformats.org/officeDocument/2006/relationships/tags" Target="../tags/tag13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38.xml"/><Relationship Id="rId11" Type="http://schemas.openxmlformats.org/officeDocument/2006/relationships/image" Target="../media/image1.emf"/><Relationship Id="rId5" Type="http://schemas.openxmlformats.org/officeDocument/2006/relationships/tags" Target="../tags/tag137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36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2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4.emf"/><Relationship Id="rId2" Type="http://schemas.openxmlformats.org/officeDocument/2006/relationships/tags" Target="../tags/tag14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45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1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2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4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53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15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61.xml"/><Relationship Id="rId11" Type="http://schemas.openxmlformats.org/officeDocument/2006/relationships/image" Target="../media/image1.emf"/><Relationship Id="rId5" Type="http://schemas.openxmlformats.org/officeDocument/2006/relationships/tags" Target="../tags/tag160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59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C1237-8665-4241-9EA3-A4C5D685A8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2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51696-8AE9-47F5-BD9C-96F7080DA6A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6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D536A-5893-4A06-BA4F-531E680B03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8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ine Title +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622" y="290302"/>
            <a:ext cx="10956007" cy="482139"/>
          </a:xfrm>
        </p:spPr>
        <p:txBody>
          <a:bodyPr/>
          <a:lstStyle>
            <a:lvl1pPr>
              <a:defRPr baseline="0">
                <a:solidFill>
                  <a:srgbClr val="008FD5"/>
                </a:solidFill>
              </a:defRPr>
            </a:lvl1pPr>
          </a:lstStyle>
          <a:p>
            <a:r>
              <a:rPr lang="en-US"/>
              <a:t>Title – Calibri; 32 </a:t>
            </a:r>
            <a:r>
              <a:rPr lang="en-US" err="1"/>
              <a:t>pt</a:t>
            </a:r>
            <a:r>
              <a:rPr lang="en-US"/>
              <a:t>; Bold; Black; Emphasis = Blue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071FF-E082-4897-9463-52F76F6855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31622" y="878683"/>
            <a:ext cx="10963932" cy="5373269"/>
          </a:xfrm>
        </p:spPr>
        <p:txBody>
          <a:bodyPr/>
          <a:lstStyle>
            <a:lvl1pPr marL="158661" indent="-158661">
              <a:buClr>
                <a:srgbClr val="0070C0"/>
              </a:buClr>
              <a:buFont typeface="Wingdings" pitchFamily="2" charset="2"/>
              <a:buChar char="§"/>
              <a:defRPr baseline="0"/>
            </a:lvl1pPr>
            <a:lvl2pPr marL="459281" indent="-300620">
              <a:buClr>
                <a:srgbClr val="00B0F0"/>
              </a:buClr>
              <a:buFont typeface="Arial" pitchFamily="34" charset="0"/>
              <a:buChar char="•"/>
              <a:defRPr/>
            </a:lvl2pPr>
            <a:lvl3pPr marL="569231" indent="-250517">
              <a:buClr>
                <a:srgbClr val="00B0F0"/>
              </a:buClr>
              <a:buFont typeface="Calibri" pitchFamily="34" charset="0"/>
              <a:buChar char="—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4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993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69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958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BBA3F5-015A-4C38-846F-E439AB6FFFB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879645" y="5573685"/>
            <a:ext cx="93979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80786" y="4747057"/>
            <a:ext cx="93979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80786" y="3551099"/>
            <a:ext cx="9397950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75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3093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6618E1C-2FF8-4C76-8A1E-BA293CFFE09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3361990"/>
            <a:ext cx="423024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2305179"/>
            <a:ext cx="4831976" cy="69249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399" y="586648"/>
            <a:ext cx="582033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AB2A90-9E19-4B11-BB5C-1D46E862514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9851314" y="6258502"/>
            <a:ext cx="1876287" cy="41237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99BDD-C600-4E92-BBE3-F8C5830EE74C}"/>
              </a:ext>
            </a:extLst>
          </p:cNvPr>
          <p:cNvSpPr/>
          <p:nvPr userDrawn="1"/>
        </p:nvSpPr>
        <p:spPr bwMode="ltGray">
          <a:xfrm>
            <a:off x="4165600" y="4402813"/>
            <a:ext cx="3723325" cy="2176107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760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89CAA1-91CB-44D7-9730-90E2518ED5B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66"/>
            <a:ext cx="12192000" cy="322326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32259" y="6440033"/>
            <a:ext cx="9745336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33400" y="5882553"/>
            <a:ext cx="9745336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33400" y="4278633"/>
            <a:ext cx="9745336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43882-5B37-43C9-A7D5-2B65B76FC2C1}"/>
              </a:ext>
            </a:extLst>
          </p:cNvPr>
          <p:cNvSpPr/>
          <p:nvPr userDrawn="1"/>
        </p:nvSpPr>
        <p:spPr bwMode="ltGray">
          <a:xfrm>
            <a:off x="0" y="0"/>
            <a:ext cx="12192000" cy="821267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E5C52-6338-4CA0-8266-ABD8E1DA0F20}"/>
              </a:ext>
            </a:extLst>
          </p:cNvPr>
          <p:cNvSpPr/>
          <p:nvPr userDrawn="1"/>
        </p:nvSpPr>
        <p:spPr bwMode="ltGray">
          <a:xfrm>
            <a:off x="0" y="4044620"/>
            <a:ext cx="12192000" cy="85426"/>
          </a:xfrm>
          <a:prstGeom prst="rect">
            <a:avLst/>
          </a:prstGeom>
          <a:solidFill>
            <a:schemeClr val="accent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00921D6-7484-4125-BBC9-84E4AEFC52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465664" y="220133"/>
            <a:ext cx="1733550" cy="381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8CDEF0-2ABD-434C-A05F-BE41B6EE44C9}"/>
              </a:ext>
            </a:extLst>
          </p:cNvPr>
          <p:cNvSpPr/>
          <p:nvPr userDrawn="1"/>
        </p:nvSpPr>
        <p:spPr bwMode="ltGray">
          <a:xfrm>
            <a:off x="9601200" y="2535158"/>
            <a:ext cx="2590800" cy="1514200"/>
          </a:xfrm>
          <a:custGeom>
            <a:avLst/>
            <a:gdLst>
              <a:gd name="connsiteX0" fmla="*/ 716030 w 5465701"/>
              <a:gd name="connsiteY0" fmla="*/ 1754427 h 3194444"/>
              <a:gd name="connsiteX1" fmla="*/ 1432062 w 5465701"/>
              <a:gd name="connsiteY1" fmla="*/ 2470460 h 3194444"/>
              <a:gd name="connsiteX2" fmla="*/ 716030 w 5465701"/>
              <a:gd name="connsiteY2" fmla="*/ 3186489 h 3194444"/>
              <a:gd name="connsiteX3" fmla="*/ 0 w 5465701"/>
              <a:gd name="connsiteY3" fmla="*/ 2470460 h 3194444"/>
              <a:gd name="connsiteX4" fmla="*/ 716030 w 5465701"/>
              <a:gd name="connsiteY4" fmla="*/ 1754427 h 3194444"/>
              <a:gd name="connsiteX5" fmla="*/ 3320178 w 5465701"/>
              <a:gd name="connsiteY5" fmla="*/ 1243 h 3194444"/>
              <a:gd name="connsiteX6" fmla="*/ 3842696 w 5465701"/>
              <a:gd name="connsiteY6" fmla="*/ 282584 h 3194444"/>
              <a:gd name="connsiteX7" fmla="*/ 3851787 w 5465701"/>
              <a:gd name="connsiteY7" fmla="*/ 297699 h 3194444"/>
              <a:gd name="connsiteX8" fmla="*/ 5298627 w 5465701"/>
              <a:gd name="connsiteY8" fmla="*/ 2009016 h 3194444"/>
              <a:gd name="connsiteX9" fmla="*/ 5465701 w 5465701"/>
              <a:gd name="connsiteY9" fmla="*/ 2470459 h 3194444"/>
              <a:gd name="connsiteX10" fmla="*/ 4741715 w 5465701"/>
              <a:gd name="connsiteY10" fmla="*/ 3194444 h 3194444"/>
              <a:gd name="connsiteX11" fmla="*/ 4192757 w 5465701"/>
              <a:gd name="connsiteY11" fmla="*/ 2939855 h 3194444"/>
              <a:gd name="connsiteX12" fmla="*/ 3653171 w 5465701"/>
              <a:gd name="connsiteY12" fmla="*/ 2295268 h 3194444"/>
              <a:gd name="connsiteX13" fmla="*/ 3581681 w 5465701"/>
              <a:gd name="connsiteY13" fmla="*/ 2614783 h 3194444"/>
              <a:gd name="connsiteX14" fmla="*/ 3581614 w 5465701"/>
              <a:gd name="connsiteY14" fmla="*/ 2615452 h 3194444"/>
              <a:gd name="connsiteX15" fmla="*/ 3581309 w 5465701"/>
              <a:gd name="connsiteY15" fmla="*/ 2616441 h 3194444"/>
              <a:gd name="connsiteX16" fmla="*/ 3580151 w 5465701"/>
              <a:gd name="connsiteY16" fmla="*/ 2621619 h 3194444"/>
              <a:gd name="connsiteX17" fmla="*/ 3544723 w 5465701"/>
              <a:gd name="connsiteY17" fmla="*/ 2738844 h 3194444"/>
              <a:gd name="connsiteX18" fmla="*/ 3542054 w 5465701"/>
              <a:gd name="connsiteY18" fmla="*/ 2744015 h 3194444"/>
              <a:gd name="connsiteX19" fmla="*/ 3540125 w 5465701"/>
              <a:gd name="connsiteY19" fmla="*/ 2750282 h 3194444"/>
              <a:gd name="connsiteX20" fmla="*/ 3508973 w 5465701"/>
              <a:gd name="connsiteY20" fmla="*/ 2808086 h 3194444"/>
              <a:gd name="connsiteX21" fmla="*/ 3487665 w 5465701"/>
              <a:gd name="connsiteY21" fmla="*/ 2849357 h 3194444"/>
              <a:gd name="connsiteX22" fmla="*/ 3484496 w 5465701"/>
              <a:gd name="connsiteY22" fmla="*/ 2853505 h 3194444"/>
              <a:gd name="connsiteX23" fmla="*/ 3474396 w 5465701"/>
              <a:gd name="connsiteY23" fmla="*/ 2872247 h 3194444"/>
              <a:gd name="connsiteX24" fmla="*/ 3411981 w 5465701"/>
              <a:gd name="connsiteY24" fmla="*/ 2948423 h 3194444"/>
              <a:gd name="connsiteX25" fmla="*/ 3411214 w 5465701"/>
              <a:gd name="connsiteY25" fmla="*/ 2949427 h 3194444"/>
              <a:gd name="connsiteX26" fmla="*/ 3410990 w 5465701"/>
              <a:gd name="connsiteY26" fmla="*/ 2949633 h 3194444"/>
              <a:gd name="connsiteX27" fmla="*/ 3387223 w 5465701"/>
              <a:gd name="connsiteY27" fmla="*/ 2978641 h 3194444"/>
              <a:gd name="connsiteX28" fmla="*/ 2880035 w 5465701"/>
              <a:gd name="connsiteY28" fmla="*/ 3194444 h 3194444"/>
              <a:gd name="connsiteX29" fmla="*/ 2331076 w 5465701"/>
              <a:gd name="connsiteY29" fmla="*/ 2939855 h 3194444"/>
              <a:gd name="connsiteX30" fmla="*/ 859237 w 5465701"/>
              <a:gd name="connsiteY30" fmla="*/ 1181601 h 3194444"/>
              <a:gd name="connsiteX31" fmla="*/ 692163 w 5465701"/>
              <a:gd name="connsiteY31" fmla="*/ 720161 h 3194444"/>
              <a:gd name="connsiteX32" fmla="*/ 1408193 w 5465701"/>
              <a:gd name="connsiteY32" fmla="*/ 4129 h 3194444"/>
              <a:gd name="connsiteX33" fmla="*/ 1957149 w 5465701"/>
              <a:gd name="connsiteY33" fmla="*/ 258718 h 3194444"/>
              <a:gd name="connsiteX34" fmla="*/ 2500573 w 5465701"/>
              <a:gd name="connsiteY34" fmla="*/ 904951 h 3194444"/>
              <a:gd name="connsiteX35" fmla="*/ 2563692 w 5465701"/>
              <a:gd name="connsiteY35" fmla="*/ 623544 h 3194444"/>
              <a:gd name="connsiteX36" fmla="*/ 2568622 w 5465701"/>
              <a:gd name="connsiteY36" fmla="*/ 575183 h 3194444"/>
              <a:gd name="connsiteX37" fmla="*/ 2677611 w 5465701"/>
              <a:gd name="connsiteY37" fmla="*/ 318791 h 3194444"/>
              <a:gd name="connsiteX38" fmla="*/ 2722456 w 5465701"/>
              <a:gd name="connsiteY38" fmla="*/ 264901 h 3194444"/>
              <a:gd name="connsiteX39" fmla="*/ 2746648 w 5465701"/>
              <a:gd name="connsiteY39" fmla="*/ 233234 h 3194444"/>
              <a:gd name="connsiteX40" fmla="*/ 2755783 w 5465701"/>
              <a:gd name="connsiteY40" fmla="*/ 224852 h 3194444"/>
              <a:gd name="connsiteX41" fmla="*/ 2765669 w 5465701"/>
              <a:gd name="connsiteY41" fmla="*/ 212971 h 3194444"/>
              <a:gd name="connsiteX42" fmla="*/ 2794370 w 5465701"/>
              <a:gd name="connsiteY42" fmla="*/ 189442 h 3194444"/>
              <a:gd name="connsiteX43" fmla="*/ 2840255 w 5465701"/>
              <a:gd name="connsiteY43" fmla="*/ 147335 h 3194444"/>
              <a:gd name="connsiteX44" fmla="*/ 2865431 w 5465701"/>
              <a:gd name="connsiteY44" fmla="*/ 131185 h 3194444"/>
              <a:gd name="connsiteX45" fmla="*/ 2872002 w 5465701"/>
              <a:gd name="connsiteY45" fmla="*/ 125798 h 3194444"/>
              <a:gd name="connsiteX46" fmla="*/ 2883644 w 5465701"/>
              <a:gd name="connsiteY46" fmla="*/ 119502 h 3194444"/>
              <a:gd name="connsiteX47" fmla="*/ 2932840 w 5465701"/>
              <a:gd name="connsiteY47" fmla="*/ 87943 h 3194444"/>
              <a:gd name="connsiteX48" fmla="*/ 2987871 w 5465701"/>
              <a:gd name="connsiteY48" fmla="*/ 63130 h 3194444"/>
              <a:gd name="connsiteX49" fmla="*/ 2993531 w 5465701"/>
              <a:gd name="connsiteY49" fmla="*/ 60069 h 3194444"/>
              <a:gd name="connsiteX50" fmla="*/ 2997157 w 5465701"/>
              <a:gd name="connsiteY50" fmla="*/ 58943 h 3194444"/>
              <a:gd name="connsiteX51" fmla="*/ 3030486 w 5465701"/>
              <a:gd name="connsiteY51" fmla="*/ 43916 h 3194444"/>
              <a:gd name="connsiteX52" fmla="*/ 3234352 w 5465701"/>
              <a:gd name="connsiteY52" fmla="*/ 1331 h 3194444"/>
              <a:gd name="connsiteX53" fmla="*/ 3320178 w 5465701"/>
              <a:gd name="connsiteY53" fmla="*/ 1243 h 319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65701" h="3194444">
                <a:moveTo>
                  <a:pt x="716030" y="1754427"/>
                </a:moveTo>
                <a:cubicBezTo>
                  <a:pt x="1111483" y="1754427"/>
                  <a:pt x="1432062" y="2075007"/>
                  <a:pt x="1432062" y="2470460"/>
                </a:cubicBezTo>
                <a:cubicBezTo>
                  <a:pt x="1432062" y="2865910"/>
                  <a:pt x="1111483" y="3186489"/>
                  <a:pt x="716030" y="3186489"/>
                </a:cubicBezTo>
                <a:cubicBezTo>
                  <a:pt x="320577" y="3186489"/>
                  <a:pt x="0" y="2865910"/>
                  <a:pt x="0" y="2470460"/>
                </a:cubicBezTo>
                <a:cubicBezTo>
                  <a:pt x="0" y="2075007"/>
                  <a:pt x="320577" y="1754427"/>
                  <a:pt x="716030" y="1754427"/>
                </a:cubicBezTo>
                <a:close/>
                <a:moveTo>
                  <a:pt x="3320178" y="1243"/>
                </a:moveTo>
                <a:cubicBezTo>
                  <a:pt x="3519781" y="13034"/>
                  <a:pt x="3712171" y="108549"/>
                  <a:pt x="3842696" y="282584"/>
                </a:cubicBezTo>
                <a:lnTo>
                  <a:pt x="3851787" y="297699"/>
                </a:lnTo>
                <a:lnTo>
                  <a:pt x="5298627" y="2009016"/>
                </a:lnTo>
                <a:cubicBezTo>
                  <a:pt x="5402054" y="2136309"/>
                  <a:pt x="5465701" y="2295427"/>
                  <a:pt x="5465701" y="2470459"/>
                </a:cubicBezTo>
                <a:cubicBezTo>
                  <a:pt x="5465701" y="2868253"/>
                  <a:pt x="5147465" y="3186489"/>
                  <a:pt x="4741715" y="3194444"/>
                </a:cubicBezTo>
                <a:cubicBezTo>
                  <a:pt x="4518948" y="3194444"/>
                  <a:pt x="4320053" y="3098973"/>
                  <a:pt x="4192757" y="2939855"/>
                </a:cubicBezTo>
                <a:lnTo>
                  <a:pt x="3653171" y="2295268"/>
                </a:lnTo>
                <a:lnTo>
                  <a:pt x="3581681" y="2614783"/>
                </a:lnTo>
                <a:lnTo>
                  <a:pt x="3581614" y="2615452"/>
                </a:lnTo>
                <a:lnTo>
                  <a:pt x="3581309" y="2616441"/>
                </a:lnTo>
                <a:lnTo>
                  <a:pt x="3580151" y="2621619"/>
                </a:lnTo>
                <a:cubicBezTo>
                  <a:pt x="3572195" y="2661398"/>
                  <a:pt x="3560262" y="2700681"/>
                  <a:pt x="3544723" y="2738844"/>
                </a:cubicBezTo>
                <a:lnTo>
                  <a:pt x="3542054" y="2744015"/>
                </a:lnTo>
                <a:lnTo>
                  <a:pt x="3540125" y="2750282"/>
                </a:lnTo>
                <a:lnTo>
                  <a:pt x="3508973" y="2808086"/>
                </a:lnTo>
                <a:lnTo>
                  <a:pt x="3487665" y="2849357"/>
                </a:lnTo>
                <a:lnTo>
                  <a:pt x="3484496" y="2853505"/>
                </a:lnTo>
                <a:lnTo>
                  <a:pt x="3474396" y="2872247"/>
                </a:lnTo>
                <a:lnTo>
                  <a:pt x="3411981" y="2948423"/>
                </a:lnTo>
                <a:lnTo>
                  <a:pt x="3411214" y="2949427"/>
                </a:lnTo>
                <a:lnTo>
                  <a:pt x="3410990" y="2949633"/>
                </a:lnTo>
                <a:lnTo>
                  <a:pt x="3387223" y="2978641"/>
                </a:lnTo>
                <a:cubicBezTo>
                  <a:pt x="3257939" y="3108919"/>
                  <a:pt x="3078932" y="3190467"/>
                  <a:pt x="2880035" y="3194444"/>
                </a:cubicBezTo>
                <a:cubicBezTo>
                  <a:pt x="2657268" y="3194444"/>
                  <a:pt x="2458372" y="3098973"/>
                  <a:pt x="2331076" y="2939855"/>
                </a:cubicBezTo>
                <a:lnTo>
                  <a:pt x="859237" y="1181601"/>
                </a:lnTo>
                <a:cubicBezTo>
                  <a:pt x="755810" y="1054308"/>
                  <a:pt x="692163" y="895190"/>
                  <a:pt x="692163" y="720161"/>
                </a:cubicBezTo>
                <a:cubicBezTo>
                  <a:pt x="692163" y="322365"/>
                  <a:pt x="1018355" y="4129"/>
                  <a:pt x="1408193" y="4129"/>
                </a:cubicBezTo>
                <a:cubicBezTo>
                  <a:pt x="1630958" y="4129"/>
                  <a:pt x="1829855" y="99600"/>
                  <a:pt x="1957149" y="258718"/>
                </a:cubicBezTo>
                <a:lnTo>
                  <a:pt x="2500573" y="904951"/>
                </a:lnTo>
                <a:lnTo>
                  <a:pt x="2563692" y="623544"/>
                </a:lnTo>
                <a:lnTo>
                  <a:pt x="2568622" y="575183"/>
                </a:lnTo>
                <a:cubicBezTo>
                  <a:pt x="2587983" y="481639"/>
                  <a:pt x="2625680" y="394932"/>
                  <a:pt x="2677611" y="318791"/>
                </a:cubicBezTo>
                <a:lnTo>
                  <a:pt x="2722456" y="264901"/>
                </a:lnTo>
                <a:lnTo>
                  <a:pt x="2746648" y="233234"/>
                </a:lnTo>
                <a:lnTo>
                  <a:pt x="2755783" y="224852"/>
                </a:lnTo>
                <a:lnTo>
                  <a:pt x="2765669" y="212971"/>
                </a:lnTo>
                <a:lnTo>
                  <a:pt x="2794370" y="189442"/>
                </a:lnTo>
                <a:lnTo>
                  <a:pt x="2840255" y="147335"/>
                </a:lnTo>
                <a:lnTo>
                  <a:pt x="2865431" y="131185"/>
                </a:lnTo>
                <a:lnTo>
                  <a:pt x="2872002" y="125798"/>
                </a:lnTo>
                <a:lnTo>
                  <a:pt x="2883644" y="119502"/>
                </a:lnTo>
                <a:lnTo>
                  <a:pt x="2932840" y="87943"/>
                </a:lnTo>
                <a:lnTo>
                  <a:pt x="2987871" y="63130"/>
                </a:lnTo>
                <a:lnTo>
                  <a:pt x="2993531" y="60069"/>
                </a:lnTo>
                <a:lnTo>
                  <a:pt x="2997157" y="58943"/>
                </a:lnTo>
                <a:lnTo>
                  <a:pt x="3030486" y="43916"/>
                </a:lnTo>
                <a:cubicBezTo>
                  <a:pt x="3096903" y="19652"/>
                  <a:pt x="3165593" y="5527"/>
                  <a:pt x="3234352" y="1331"/>
                </a:cubicBezTo>
                <a:cubicBezTo>
                  <a:pt x="3263002" y="-417"/>
                  <a:pt x="3291664" y="-441"/>
                  <a:pt x="3320178" y="1243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0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9971A-6012-41B4-A63D-41852C1E7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10" y="681586"/>
            <a:ext cx="12198610" cy="3367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475C0-F5F0-43DF-ADC1-997C191CA37C}"/>
              </a:ext>
            </a:extLst>
          </p:cNvPr>
          <p:cNvSpPr/>
          <p:nvPr userDrawn="1"/>
        </p:nvSpPr>
        <p:spPr>
          <a:xfrm>
            <a:off x="-6610" y="667670"/>
            <a:ext cx="12198610" cy="3381688"/>
          </a:xfrm>
          <a:prstGeom prst="rect">
            <a:avLst/>
          </a:prstGeom>
          <a:solidFill>
            <a:srgbClr val="C00000">
              <a:alpha val="2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9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624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97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4146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7E36632-5062-4623-81E8-04271679581A}"/>
              </a:ext>
            </a:extLst>
          </p:cNvPr>
          <p:cNvSpPr txBox="1">
            <a:spLocks/>
          </p:cNvSpPr>
          <p:nvPr userDrawn="1"/>
        </p:nvSpPr>
        <p:spPr bwMode="ltGray">
          <a:xfrm>
            <a:off x="492920" y="184386"/>
            <a:ext cx="11215686" cy="803564"/>
          </a:xfrm>
          <a:prstGeom prst="roundRect">
            <a:avLst>
              <a:gd name="adj" fmla="val 22387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 w="1079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2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019745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20408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34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oundRect">
            <a:avLst>
              <a:gd name="adj" fmla="val 33826"/>
            </a:avLst>
          </a:prstGeom>
          <a:gradFill>
            <a:gsLst>
              <a:gs pos="100000">
                <a:srgbClr val="FF671F"/>
              </a:gs>
              <a:gs pos="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0" lang="en-US" sz="3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7E346-37CC-49E9-B8D8-CA6ED9DAA7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7459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295849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12467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3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2D91BA2-8C6E-4C39-82C4-C8D6977634A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34013" y="3060131"/>
            <a:ext cx="6679932" cy="1354217"/>
          </a:xfrm>
        </p:spPr>
        <p:txBody>
          <a:bodyPr vert="horz" anchor="ctr" anchorCtr="0">
            <a:spAutoFit/>
          </a:bodyPr>
          <a:lstStyle>
            <a:lvl1pPr rtl="0">
              <a:lnSpc>
                <a:spcPct val="10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5F68B-5AD9-41ED-B05F-153BF3BB613F}"/>
              </a:ext>
            </a:extLst>
          </p:cNvPr>
          <p:cNvCxnSpPr/>
          <p:nvPr userDrawn="1"/>
        </p:nvCxnSpPr>
        <p:spPr>
          <a:xfrm>
            <a:off x="914400" y="5289464"/>
            <a:ext cx="3512457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A055AF-941C-43B5-BC0A-01DB0A55B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1" y="2310871"/>
            <a:ext cx="3754664" cy="2852737"/>
          </a:xfrm>
        </p:spPr>
        <p:txBody>
          <a:bodyPr anchor="ctr" anchorCtr="0">
            <a:noAutofit/>
          </a:bodyPr>
          <a:lstStyle>
            <a:lvl1pPr>
              <a:defRPr sz="18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42151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361968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2E3834-0FD3-4DA2-8DCF-C744F65A27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8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E398AF-77E5-4FE0-9F5C-A6F62210A4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3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2234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56B72EC-3D4D-4ABE-A72D-880E3C7CA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5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4626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6967728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86A84EA-A7DD-487F-B7A5-DE64EF4696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3248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FBE3DD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7918704" cy="384721"/>
          </a:xfrm>
        </p:spPr>
        <p:txBody>
          <a:bodyPr vert="horz" anchor="ctr" anchorCtr="0"/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00825C-A040-4E44-8953-825A82AD54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2145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556932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CB5098-03C0-4738-925B-3B46081AE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DD53-6A61-4902-A020-25EFCCA5EBE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25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166C02-2E97-4226-9F01-88326758F0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35E5F4-E0DF-44AB-A95E-11FD6DC06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ltGray">
          <a:xfrm>
            <a:off x="4113251" y="2993231"/>
            <a:ext cx="3965498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3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45611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33538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10555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473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345611"/>
            <a:ext cx="5065776" cy="384721"/>
          </a:xfrm>
        </p:spPr>
        <p:txBody>
          <a:bodyPr vert="horz" anchor="ctr" anchorCtr="0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33538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ABFFC1-B9EA-4B31-906F-B6521A6C4E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100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8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7326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2ED065-559A-4FF2-B22A-E71850F2A7E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6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36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1123777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C3447-804A-4ADB-BA29-D1CD7BA98857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88604" y="1017327"/>
            <a:ext cx="3084394" cy="0"/>
          </a:xfrm>
          <a:prstGeom prst="line">
            <a:avLst/>
          </a:prstGeom>
          <a:ln w="165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1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defTabSz="933003">
              <a:defRPr/>
            </a:pPr>
            <a:fld id="{E271AAED-6163-4724-AD23-2EB3F0C94845}" type="slidenum">
              <a:rPr lang="en-US" b="1" smtClean="0"/>
              <a:pPr defTabSz="933003"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34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80661"/>
            <a:ext cx="5181600" cy="519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11843-7EBF-45A1-939C-F7878282CBC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8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81792"/>
            <a:ext cx="5157787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1792"/>
            <a:ext cx="5183188" cy="4407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B6A3F-4B5F-4E10-85D8-0D1FE43818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51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29E6F-BCF7-4E92-BB84-EA10F4C31CC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3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08346-1A23-4142-8C04-8BCB378159F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25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6B13C-E68C-4F5E-8E12-BE670B8FD6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3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69BD9-1C37-487D-B2A3-7A8CAEFF93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67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21" Type="http://schemas.openxmlformats.org/officeDocument/2006/relationships/slideLayout" Target="../slideLayouts/slideLayout35.xml"/><Relationship Id="rId34" Type="http://schemas.openxmlformats.org/officeDocument/2006/relationships/tags" Target="../tags/tag17.xml"/><Relationship Id="rId42" Type="http://schemas.openxmlformats.org/officeDocument/2006/relationships/tags" Target="../tags/tag2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tags" Target="../tags/tag1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vmlDrawing" Target="../drawings/vmlDrawing2.v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45" Type="http://schemas.openxmlformats.org/officeDocument/2006/relationships/oleObject" Target="../embeddings/oleObject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ags" Target="../tags/tag14.xml"/><Relationship Id="rId44" Type="http://schemas.openxmlformats.org/officeDocument/2006/relationships/tags" Target="../tags/tag2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tags" Target="../tags/tag2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34.xml"/><Relationship Id="rId41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6102"/>
            <a:ext cx="10515600" cy="76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7409"/>
            <a:ext cx="10515600" cy="520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6DFC8-27C6-4D33-AC17-4831216A6D2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/25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-1524000" y="1371601"/>
          <a:ext cx="1057276" cy="53566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1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1">
                          <a:solidFill>
                            <a:schemeClr val="tx1"/>
                          </a:solidFill>
                        </a:rPr>
                        <a:t>This is only</a:t>
                      </a:r>
                      <a:r>
                        <a:rPr lang="en-AU" sz="800" b="1" baseline="0">
                          <a:solidFill>
                            <a:schemeClr val="tx1"/>
                          </a:solidFill>
                        </a:rPr>
                        <a:t> an aid. It will not print</a:t>
                      </a:r>
                      <a:endParaRPr lang="en-AU" sz="800" b="1">
                        <a:solidFill>
                          <a:schemeClr val="tx1"/>
                        </a:solidFill>
                      </a:endParaRPr>
                    </a:p>
                  </a:txBody>
                  <a:tcPr marL="33344" marR="33344" marT="32652" marB="3265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Dark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112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rgbClr val="E67015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70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235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137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27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70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Light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Orange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243</a:t>
                      </a:r>
                    </a:p>
                    <a:p>
                      <a:pPr marL="268288" indent="-268288"/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Black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0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166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166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Mid Grey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191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191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Blue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81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151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593">
                <a:tc>
                  <a:txBody>
                    <a:bodyPr/>
                    <a:lstStyle/>
                    <a:p>
                      <a:r>
                        <a:rPr lang="en-AU" sz="700" b="1">
                          <a:solidFill>
                            <a:schemeClr val="tx2"/>
                          </a:solidFill>
                        </a:rPr>
                        <a:t>Sky</a:t>
                      </a:r>
                      <a:r>
                        <a:rPr lang="en-AU" sz="700" b="1" baseline="0">
                          <a:solidFill>
                            <a:schemeClr val="tx2"/>
                          </a:solidFill>
                        </a:rPr>
                        <a:t> Blue</a:t>
                      </a:r>
                      <a:endParaRPr lang="en-AU" sz="700" b="1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R     0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G     174</a:t>
                      </a:r>
                    </a:p>
                    <a:p>
                      <a:r>
                        <a:rPr lang="en-AU" sz="700" b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700" b="0" baseline="0">
                          <a:solidFill>
                            <a:schemeClr val="tx2"/>
                          </a:solidFill>
                        </a:rPr>
                        <a:t>     239</a:t>
                      </a:r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593">
                <a:tc gridSpan="2">
                  <a:txBody>
                    <a:bodyPr/>
                    <a:lstStyle/>
                    <a:p>
                      <a:pPr algn="ctr"/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sz="700" b="0">
                        <a:solidFill>
                          <a:schemeClr val="tx2"/>
                        </a:solidFill>
                      </a:endParaRPr>
                    </a:p>
                  </a:txBody>
                  <a:tcPr marL="33344" marR="33344" marT="32652" marB="3265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9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10759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45" imgW="413" imgH="416" progId="TCLayout.ActiveDocument.1">
                  <p:embed/>
                </p:oleObj>
              </mc:Choice>
              <mc:Fallback>
                <p:oleObj name="think-cell Slide" r:id="rId45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554736" y="345611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lvl="0"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Chart Exhibit Title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1524" y="2483241"/>
            <a:ext cx="27432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DA13EA10-1EB8-4F91-8B20-D921FB21BC3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lum/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 bwMode="ltGray">
          <a:xfrm>
            <a:off x="10157063" y="6385178"/>
            <a:ext cx="1127390" cy="247778"/>
          </a:xfrm>
          <a:prstGeom prst="rect">
            <a:avLst/>
          </a:prstGeom>
        </p:spPr>
      </p:pic>
      <p:grpSp>
        <p:nvGrpSpPr>
          <p:cNvPr id="148" name="LegendLines" hidden="1">
            <a:extLst>
              <a:ext uri="{FF2B5EF4-FFF2-40B4-BE49-F238E27FC236}">
                <a16:creationId xmlns:a16="http://schemas.microsoft.com/office/drawing/2014/main" id="{151A64A7-188B-441F-8990-A3B78A3F7C39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50" name="Legend1" hidden="1">
              <a:extLst>
                <a:ext uri="{FF2B5EF4-FFF2-40B4-BE49-F238E27FC236}">
                  <a16:creationId xmlns:a16="http://schemas.microsoft.com/office/drawing/2014/main" id="{525E5B8C-817E-408A-85F3-93831C28D3CD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2" hidden="1">
              <a:extLst>
                <a:ext uri="{FF2B5EF4-FFF2-40B4-BE49-F238E27FC236}">
                  <a16:creationId xmlns:a16="http://schemas.microsoft.com/office/drawing/2014/main" id="{5AE811D7-48FA-4C68-8B2D-1E67FF428519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3" hidden="1">
              <a:extLst>
                <a:ext uri="{FF2B5EF4-FFF2-40B4-BE49-F238E27FC236}">
                  <a16:creationId xmlns:a16="http://schemas.microsoft.com/office/drawing/2014/main" id="{7C939495-4AF5-4DD0-9A3B-3C62D90CB4D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ineLegend3" hidden="1">
              <a:extLst>
                <a:ext uri="{FF2B5EF4-FFF2-40B4-BE49-F238E27FC236}">
                  <a16:creationId xmlns:a16="http://schemas.microsoft.com/office/drawing/2014/main" id="{DD1E267E-5AC2-4DF7-828B-173383A2B81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LineLegend2" hidden="1">
              <a:extLst>
                <a:ext uri="{FF2B5EF4-FFF2-40B4-BE49-F238E27FC236}">
                  <a16:creationId xmlns:a16="http://schemas.microsoft.com/office/drawing/2014/main" id="{BFD8FDCF-CB2F-449E-8A2C-BDC11A6EC1A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Legend1" hidden="1">
              <a:extLst>
                <a:ext uri="{FF2B5EF4-FFF2-40B4-BE49-F238E27FC236}">
                  <a16:creationId xmlns:a16="http://schemas.microsoft.com/office/drawing/2014/main" id="{0CCAF319-5D89-44D9-BED6-1841FAC9BC6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LegendMoons" hidden="1">
            <a:extLst>
              <a:ext uri="{FF2B5EF4-FFF2-40B4-BE49-F238E27FC236}">
                <a16:creationId xmlns:a16="http://schemas.microsoft.com/office/drawing/2014/main" id="{B1A443E4-61EA-4E0D-9AA1-08D8709F5C28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7" name="Legend1" hidden="1">
              <a:extLst>
                <a:ext uri="{FF2B5EF4-FFF2-40B4-BE49-F238E27FC236}">
                  <a16:creationId xmlns:a16="http://schemas.microsoft.com/office/drawing/2014/main" id="{EF3A1971-B8E5-465C-905B-88E5A75A26F4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8" name="Legend2" hidden="1">
              <a:extLst>
                <a:ext uri="{FF2B5EF4-FFF2-40B4-BE49-F238E27FC236}">
                  <a16:creationId xmlns:a16="http://schemas.microsoft.com/office/drawing/2014/main" id="{2672B014-4602-41C9-B32B-F969F9224C0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9" name="Legend3" hidden="1">
              <a:extLst>
                <a:ext uri="{FF2B5EF4-FFF2-40B4-BE49-F238E27FC236}">
                  <a16:creationId xmlns:a16="http://schemas.microsoft.com/office/drawing/2014/main" id="{FAD76577-9630-4748-B286-108D8BF2D538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0" name="Legend4" hidden="1">
              <a:extLst>
                <a:ext uri="{FF2B5EF4-FFF2-40B4-BE49-F238E27FC236}">
                  <a16:creationId xmlns:a16="http://schemas.microsoft.com/office/drawing/2014/main" id="{1E8C61B5-A033-4EAA-8E75-97D05E16AB9A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61" name="Legend5" hidden="1">
              <a:extLst>
                <a:ext uri="{FF2B5EF4-FFF2-40B4-BE49-F238E27FC236}">
                  <a16:creationId xmlns:a16="http://schemas.microsoft.com/office/drawing/2014/main" id="{8A6E5214-4AAE-420D-9508-2B1133DDDBAC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62" name="MoonLegend1" hidden="1">
              <a:extLst>
                <a:ext uri="{FF2B5EF4-FFF2-40B4-BE49-F238E27FC236}">
                  <a16:creationId xmlns:a16="http://schemas.microsoft.com/office/drawing/2014/main" id="{0AB2FB40-2072-4124-95AE-B468AEC1AE24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85" name="Oval 184" hidden="1">
                <a:extLst>
                  <a:ext uri="{FF2B5EF4-FFF2-40B4-BE49-F238E27FC236}">
                    <a16:creationId xmlns:a16="http://schemas.microsoft.com/office/drawing/2014/main" id="{AD4555BA-2A5E-4FB2-B93A-85931AC7567E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Arc 186" hidden="1">
                <a:extLst>
                  <a:ext uri="{FF2B5EF4-FFF2-40B4-BE49-F238E27FC236}">
                    <a16:creationId xmlns:a16="http://schemas.microsoft.com/office/drawing/2014/main" id="{171A04FB-FA2D-439C-8449-7B20B52723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MoonLegend2" hidden="1">
              <a:extLst>
                <a:ext uri="{FF2B5EF4-FFF2-40B4-BE49-F238E27FC236}">
                  <a16:creationId xmlns:a16="http://schemas.microsoft.com/office/drawing/2014/main" id="{29649F01-B818-4BDB-B5D0-97D18D0427A6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83" name="Oval 182" hidden="1">
                <a:extLst>
                  <a:ext uri="{FF2B5EF4-FFF2-40B4-BE49-F238E27FC236}">
                    <a16:creationId xmlns:a16="http://schemas.microsoft.com/office/drawing/2014/main" id="{A5FC3E64-4C6E-4E36-BE83-C84EC9EE21D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Arc 183" hidden="1">
                <a:extLst>
                  <a:ext uri="{FF2B5EF4-FFF2-40B4-BE49-F238E27FC236}">
                    <a16:creationId xmlns:a16="http://schemas.microsoft.com/office/drawing/2014/main" id="{3BC45817-B3C3-4149-B8C5-589AC7D3E5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MoonLegend3" hidden="1">
              <a:extLst>
                <a:ext uri="{FF2B5EF4-FFF2-40B4-BE49-F238E27FC236}">
                  <a16:creationId xmlns:a16="http://schemas.microsoft.com/office/drawing/2014/main" id="{0F1E25D0-27E2-49C7-8683-0ED454CC371F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81" name="Oval 180" hidden="1">
                <a:extLst>
                  <a:ext uri="{FF2B5EF4-FFF2-40B4-BE49-F238E27FC236}">
                    <a16:creationId xmlns:a16="http://schemas.microsoft.com/office/drawing/2014/main" id="{8D0FE53F-5379-4259-837E-BD8F45814F3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Arc 181" hidden="1">
                <a:extLst>
                  <a:ext uri="{FF2B5EF4-FFF2-40B4-BE49-F238E27FC236}">
                    <a16:creationId xmlns:a16="http://schemas.microsoft.com/office/drawing/2014/main" id="{301827BC-DA1C-4C9D-BA37-238CBC66CC7B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MoonLegend4" hidden="1">
              <a:extLst>
                <a:ext uri="{FF2B5EF4-FFF2-40B4-BE49-F238E27FC236}">
                  <a16:creationId xmlns:a16="http://schemas.microsoft.com/office/drawing/2014/main" id="{D9ABAF3C-785C-43DA-8DF2-14D78AF24227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79" name="Oval 178" hidden="1">
                <a:extLst>
                  <a:ext uri="{FF2B5EF4-FFF2-40B4-BE49-F238E27FC236}">
                    <a16:creationId xmlns:a16="http://schemas.microsoft.com/office/drawing/2014/main" id="{ED28823B-2BA9-44E2-B13F-9912075A402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Arc 179" hidden="1">
                <a:extLst>
                  <a:ext uri="{FF2B5EF4-FFF2-40B4-BE49-F238E27FC236}">
                    <a16:creationId xmlns:a16="http://schemas.microsoft.com/office/drawing/2014/main" id="{EE662F6B-A8F2-4A8B-8D12-4D9B3838D7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MoonLegend5" hidden="1">
              <a:extLst>
                <a:ext uri="{FF2B5EF4-FFF2-40B4-BE49-F238E27FC236}">
                  <a16:creationId xmlns:a16="http://schemas.microsoft.com/office/drawing/2014/main" id="{C4493A1D-8558-4689-BE0F-921ECBA867F8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 hidden="1">
                <a:extLst>
                  <a:ext uri="{FF2B5EF4-FFF2-40B4-BE49-F238E27FC236}">
                    <a16:creationId xmlns:a16="http://schemas.microsoft.com/office/drawing/2014/main" id="{27D34144-4F45-4651-A3F2-54C839312D1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54C9C893-E6F1-4278-A24D-56F0136D2C4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8" name="LegendBoxes" hidden="1">
            <a:extLst>
              <a:ext uri="{FF2B5EF4-FFF2-40B4-BE49-F238E27FC236}">
                <a16:creationId xmlns:a16="http://schemas.microsoft.com/office/drawing/2014/main" id="{08BB07AF-865F-408B-8050-9708629B5A6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189" name="RectangleLegend1" hidden="1">
              <a:extLst>
                <a:ext uri="{FF2B5EF4-FFF2-40B4-BE49-F238E27FC236}">
                  <a16:creationId xmlns:a16="http://schemas.microsoft.com/office/drawing/2014/main" id="{AE448928-F520-4F1B-A755-7D3C0BFC8DE3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2" hidden="1">
              <a:extLst>
                <a:ext uri="{FF2B5EF4-FFF2-40B4-BE49-F238E27FC236}">
                  <a16:creationId xmlns:a16="http://schemas.microsoft.com/office/drawing/2014/main" id="{BC2C92CC-8018-4188-9D80-284328C85804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3" hidden="1">
              <a:extLst>
                <a:ext uri="{FF2B5EF4-FFF2-40B4-BE49-F238E27FC236}">
                  <a16:creationId xmlns:a16="http://schemas.microsoft.com/office/drawing/2014/main" id="{3DEE8081-2EEE-4779-9E43-25DCAEB638FB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4" hidden="1">
              <a:extLst>
                <a:ext uri="{FF2B5EF4-FFF2-40B4-BE49-F238E27FC236}">
                  <a16:creationId xmlns:a16="http://schemas.microsoft.com/office/drawing/2014/main" id="{A2B05A2F-7FC4-4DD4-A2AD-3A0F5F0751F1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Legend5" hidden="1">
              <a:extLst>
                <a:ext uri="{FF2B5EF4-FFF2-40B4-BE49-F238E27FC236}">
                  <a16:creationId xmlns:a16="http://schemas.microsoft.com/office/drawing/2014/main" id="{B9BCDC0E-5930-4445-B860-461E8CF941C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Legend1" hidden="1">
              <a:extLst>
                <a:ext uri="{FF2B5EF4-FFF2-40B4-BE49-F238E27FC236}">
                  <a16:creationId xmlns:a16="http://schemas.microsoft.com/office/drawing/2014/main" id="{2074072C-AB93-48AB-B96D-3158534069D2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2" hidden="1">
              <a:extLst>
                <a:ext uri="{FF2B5EF4-FFF2-40B4-BE49-F238E27FC236}">
                  <a16:creationId xmlns:a16="http://schemas.microsoft.com/office/drawing/2014/main" id="{D3F42F3E-393B-4479-99D3-BB70BD315F02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3" hidden="1">
              <a:extLst>
                <a:ext uri="{FF2B5EF4-FFF2-40B4-BE49-F238E27FC236}">
                  <a16:creationId xmlns:a16="http://schemas.microsoft.com/office/drawing/2014/main" id="{2F02967F-1CAA-403B-98B9-DAE3A0368EA1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4" hidden="1">
              <a:extLst>
                <a:ext uri="{FF2B5EF4-FFF2-40B4-BE49-F238E27FC236}">
                  <a16:creationId xmlns:a16="http://schemas.microsoft.com/office/drawing/2014/main" id="{28911C8D-C078-4CA1-960E-75C7475662DF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27" name="Legend5" hidden="1">
              <a:extLst>
                <a:ext uri="{FF2B5EF4-FFF2-40B4-BE49-F238E27FC236}">
                  <a16:creationId xmlns:a16="http://schemas.microsoft.com/office/drawing/2014/main" id="{CF4AB107-B697-452A-848D-1435C262EAE0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54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240280"/>
            <a:ext cx="10515600" cy="23093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noProof="0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</a:p>
          <a:p>
            <a:pPr lvl="0">
              <a:defRPr/>
            </a:pPr>
            <a:b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Giải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Upload File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xử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dữ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b="1" dirty="0" err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liệu</a:t>
            </a:r>
            <a:r>
              <a:rPr lang="en-US" sz="4800" b="1" dirty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 XML, Excel, CSV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508000" y="5413380"/>
            <a:ext cx="10515600" cy="12701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Feb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0799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2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Application Architecture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1" y="3223743"/>
            <a:ext cx="6977049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300" dirty="0">
                <a:solidFill>
                  <a:srgbClr val="FFB81C"/>
                </a:solidFill>
              </a:rPr>
              <a:t>App Upload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6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IT Capability Map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vi-VN" sz="1400" b="1">
                <a:latin typeface="Calibri"/>
                <a:ea typeface="Calibri"/>
                <a:cs typeface="Calibri"/>
              </a:rPr>
              <a:t>Diễn giải:</a:t>
            </a:r>
          </a:p>
          <a:p>
            <a:pPr algn="just">
              <a:spcAft>
                <a:spcPts val="600"/>
              </a:spcAft>
            </a:pPr>
            <a:r>
              <a:rPr lang="en-US" sz="1400" b="1" err="1">
                <a:latin typeface="Calibri"/>
                <a:ea typeface="Calibri"/>
                <a:cs typeface="Calibri"/>
              </a:rPr>
              <a:t>Năng</a:t>
            </a:r>
            <a:r>
              <a:rPr lang="en-US" sz="1400" b="1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lực</a:t>
            </a:r>
            <a:r>
              <a:rPr lang="en-US" sz="1400" b="1">
                <a:latin typeface="Calibri"/>
                <a:ea typeface="Calibri"/>
                <a:cs typeface="Calibri"/>
              </a:rPr>
              <a:t> 8.6.1: Advanced Analytics - 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lực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phân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tích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dữ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liệu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nâng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cao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dựa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trên</a:t>
            </a:r>
            <a:r>
              <a:rPr lang="en-US" sz="1400">
                <a:latin typeface="Calibri"/>
                <a:ea typeface="Calibri"/>
                <a:cs typeface="Calibri"/>
              </a:rPr>
              <a:t> Machine learning (ML) </a:t>
            </a:r>
            <a:r>
              <a:rPr lang="en-US" sz="1400" err="1">
                <a:latin typeface="Calibri"/>
                <a:ea typeface="Calibri"/>
                <a:cs typeface="Calibri"/>
              </a:rPr>
              <a:t>áp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dụng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bài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toán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chấm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điểm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tiềm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năng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cho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tệp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hiện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hữu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và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xác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định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khách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có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hành</a:t>
            </a:r>
            <a:r>
              <a:rPr lang="en-US" sz="1400">
                <a:latin typeface="Calibri"/>
                <a:ea typeface="Calibri"/>
                <a:cs typeface="Calibri"/>
              </a:rPr>
              <a:t> vi </a:t>
            </a:r>
            <a:r>
              <a:rPr lang="en-US" sz="1400" err="1">
                <a:latin typeface="Calibri"/>
                <a:ea typeface="Calibri"/>
                <a:cs typeface="Calibri"/>
              </a:rPr>
              <a:t>tương</a:t>
            </a:r>
            <a:r>
              <a:rPr lang="en-US" sz="1400"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latin typeface="Calibri"/>
                <a:ea typeface="Calibri"/>
                <a:cs typeface="Calibri"/>
              </a:rPr>
              <a:t>đồng</a:t>
            </a:r>
            <a:r>
              <a:rPr lang="en-US" sz="1400"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,Sans-Serif" panose="05000000000000000000" pitchFamily="2" charset="2"/>
              <a:buChar char="§"/>
            </a:pP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vi-VN" sz="1400" b="1">
              <a:latin typeface="Arial"/>
              <a:ea typeface="Calibri"/>
              <a:cs typeface="Arial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58D768-E38E-DD59-BB93-0EA865FC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9" y="1200150"/>
            <a:ext cx="695885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Application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CSDL lưu trữ dữ liệu phục vụ phân tích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cung cấp báo cáo BI, dashboard cho người dùng cuối.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lưu trữ dữ liệu dạng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triển khai, lập lịch và quản lý các job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Feature ETL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Model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Git server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158E1-9D09-4903-8417-CE7EF1E7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6" y="1087780"/>
            <a:ext cx="5162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Front-end </a:t>
            </a:r>
            <a:r>
              <a:rPr lang="en-AU" dirty="0" err="1">
                <a:latin typeface="Times New Roman"/>
                <a:cs typeface="Times New Roman"/>
              </a:rPr>
              <a:t>và</a:t>
            </a:r>
            <a:r>
              <a:rPr lang="en-AU" dirty="0">
                <a:latin typeface="Times New Roman"/>
                <a:cs typeface="Times New Roman"/>
              </a:rPr>
              <a:t> API Gateway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0A14F816-0812-A103-C0B2-8394A0EF6D8D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AZ DB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CSDL lưu trữ dữ liệu phục vụ phân tích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ETL: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 transform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AZ DB.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cung cấp báo cáo BI, dashboard cho người dùng cuối.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Science Hub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model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 IDE: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File storage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lưu trữ dữ liệu dạng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 model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ML Code.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source code.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Job Management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công cụ triển khai, lập lịch và quản lý các job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feature,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model serving.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Update: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job.</a:t>
            </a:r>
            <a:endParaRPr lang="en-US" sz="1400" b="1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Feature ETL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job feature engineering.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Model env runtime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model serving.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DSO Platform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Git server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Landing Zone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10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Back-end Services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7796E-87A3-475E-A17E-0D1A1CBE12E4}"/>
              </a:ext>
            </a:extLst>
          </p:cNvPr>
          <p:cNvGrpSpPr/>
          <p:nvPr/>
        </p:nvGrpSpPr>
        <p:grpSpPr>
          <a:xfrm>
            <a:off x="527456" y="990600"/>
            <a:ext cx="11284726" cy="2819400"/>
            <a:chOff x="527456" y="2552700"/>
            <a:chExt cx="11284726" cy="2819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27F6E6-7401-46CF-B032-89F95F9C7CDA}"/>
                </a:ext>
              </a:extLst>
            </p:cNvPr>
            <p:cNvGrpSpPr/>
            <p:nvPr/>
          </p:nvGrpSpPr>
          <p:grpSpPr>
            <a:xfrm>
              <a:off x="527456" y="2552700"/>
              <a:ext cx="2552700" cy="2819400"/>
              <a:chOff x="527456" y="2552700"/>
              <a:chExt cx="2552700" cy="2819400"/>
            </a:xfrm>
          </p:grpSpPr>
          <p:pic>
            <p:nvPicPr>
              <p:cNvPr id="24578" name="Picture 2" descr="image.png">
                <a:extLst>
                  <a:ext uri="{FF2B5EF4-FFF2-40B4-BE49-F238E27FC236}">
                    <a16:creationId xmlns:a16="http://schemas.microsoft.com/office/drawing/2014/main" id="{B2BB6D0D-DD65-424A-B61F-DB6FD4F2C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0C2376-D7F6-43EB-AD2F-4FE59650EBCE}"/>
                  </a:ext>
                </a:extLst>
              </p:cNvPr>
              <p:cNvSpPr/>
              <p:nvPr/>
            </p:nvSpPr>
            <p:spPr>
              <a:xfrm>
                <a:off x="573291" y="3014663"/>
                <a:ext cx="239077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Upload Mgt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  <p:pic>
            <p:nvPicPr>
              <p:cNvPr id="24580" name="Picture 4" descr="image.png">
                <a:extLst>
                  <a:ext uri="{FF2B5EF4-FFF2-40B4-BE49-F238E27FC236}">
                    <a16:creationId xmlns:a16="http://schemas.microsoft.com/office/drawing/2014/main" id="{59B97953-3560-4145-A071-C7939784FC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018" y="2671763"/>
                <a:ext cx="295275" cy="390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FEB126-745E-447E-811C-D4E53BD5EEAC}"/>
                </a:ext>
              </a:extLst>
            </p:cNvPr>
            <p:cNvGrpSpPr/>
            <p:nvPr/>
          </p:nvGrpSpPr>
          <p:grpSpPr>
            <a:xfrm>
              <a:off x="3441499" y="2552700"/>
              <a:ext cx="2552700" cy="2819400"/>
              <a:chOff x="527456" y="2552700"/>
              <a:chExt cx="2552700" cy="2819400"/>
            </a:xfrm>
          </p:grpSpPr>
          <p:pic>
            <p:nvPicPr>
              <p:cNvPr id="14" name="Picture 2" descr="image.png">
                <a:extLst>
                  <a:ext uri="{FF2B5EF4-FFF2-40B4-BE49-F238E27FC236}">
                    <a16:creationId xmlns:a16="http://schemas.microsoft.com/office/drawing/2014/main" id="{2239449C-368A-42BD-8D61-A17AD1FFF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9463E3-D19B-49FE-A7FB-4C2136EC0CDD}"/>
                  </a:ext>
                </a:extLst>
              </p:cNvPr>
              <p:cNvSpPr/>
              <p:nvPr/>
            </p:nvSpPr>
            <p:spPr>
              <a:xfrm>
                <a:off x="689380" y="3014663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User Mgt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80F59E-8508-4013-9146-0457B86A173D}"/>
                </a:ext>
              </a:extLst>
            </p:cNvPr>
            <p:cNvGrpSpPr/>
            <p:nvPr/>
          </p:nvGrpSpPr>
          <p:grpSpPr>
            <a:xfrm>
              <a:off x="6355542" y="2552700"/>
              <a:ext cx="2552700" cy="2819400"/>
              <a:chOff x="884615" y="2552700"/>
              <a:chExt cx="2552700" cy="2819400"/>
            </a:xfrm>
          </p:grpSpPr>
          <p:pic>
            <p:nvPicPr>
              <p:cNvPr id="18" name="Picture 2" descr="image.png">
                <a:extLst>
                  <a:ext uri="{FF2B5EF4-FFF2-40B4-BE49-F238E27FC236}">
                    <a16:creationId xmlns:a16="http://schemas.microsoft.com/office/drawing/2014/main" id="{896F3987-5F9A-4043-A113-C61F65DCBC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615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2D34D-D0E1-4DB4-B0CF-8450D1DC0DD4}"/>
                  </a:ext>
                </a:extLst>
              </p:cNvPr>
              <p:cNvSpPr/>
              <p:nvPr/>
            </p:nvSpPr>
            <p:spPr>
              <a:xfrm>
                <a:off x="1046540" y="3028951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Validation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E36000-48F7-4D22-B939-0504F3392E9E}"/>
                </a:ext>
              </a:extLst>
            </p:cNvPr>
            <p:cNvGrpSpPr/>
            <p:nvPr/>
          </p:nvGrpSpPr>
          <p:grpSpPr>
            <a:xfrm>
              <a:off x="9259482" y="2552700"/>
              <a:ext cx="2552700" cy="2819400"/>
              <a:chOff x="527456" y="2552700"/>
              <a:chExt cx="2552700" cy="2819400"/>
            </a:xfrm>
          </p:grpSpPr>
          <p:pic>
            <p:nvPicPr>
              <p:cNvPr id="22" name="Picture 2" descr="image.png">
                <a:extLst>
                  <a:ext uri="{FF2B5EF4-FFF2-40B4-BE49-F238E27FC236}">
                    <a16:creationId xmlns:a16="http://schemas.microsoft.com/office/drawing/2014/main" id="{2210285C-4ECE-44A3-978F-9FD356646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456" y="2552700"/>
                <a:ext cx="2552700" cy="2819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59F4A-4A09-4473-ADC1-73F58ED5A72A}"/>
                  </a:ext>
                </a:extLst>
              </p:cNvPr>
              <p:cNvSpPr/>
              <p:nvPr/>
            </p:nvSpPr>
            <p:spPr>
              <a:xfrm>
                <a:off x="689380" y="3014663"/>
                <a:ext cx="222884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br>
                  <a:rPr lang="en-US" dirty="0"/>
                </a:br>
                <a:r>
                  <a:rPr lang="en-US" b="1" dirty="0">
                    <a:solidFill>
                      <a:srgbClr val="005088"/>
                    </a:solidFill>
                    <a:latin typeface="Roboto"/>
                  </a:rPr>
                  <a:t>Ingestion Service</a:t>
                </a:r>
                <a:endParaRPr lang="en-US" dirty="0"/>
              </a:p>
              <a:p>
                <a:pPr algn="ctr"/>
                <a:br>
                  <a:rPr lang="en-US" dirty="0"/>
                </a:b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Spring Boot.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Quản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lý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metadata,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tạo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Presigned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URL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MinIO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, publish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sự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kiện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upload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hoàn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 </a:t>
                </a:r>
                <a:r>
                  <a:rPr lang="en-US" sz="1200" dirty="0" err="1">
                    <a:solidFill>
                      <a:srgbClr val="4A5568"/>
                    </a:solidFill>
                    <a:latin typeface="Open Sans"/>
                  </a:rPr>
                  <a:t>tất</a:t>
                </a:r>
                <a:r>
                  <a:rPr lang="en-US" sz="1200" dirty="0">
                    <a:solidFill>
                      <a:srgbClr val="4A5568"/>
                    </a:solidFill>
                    <a:latin typeface="Open Sans"/>
                  </a:rPr>
                  <a:t>.</a:t>
                </a:r>
                <a:endParaRPr lang="en-US" sz="1200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p:grpSp>
        <p:pic>
          <p:nvPicPr>
            <p:cNvPr id="24582" name="Picture 6" descr="image.png">
              <a:extLst>
                <a:ext uri="{FF2B5EF4-FFF2-40B4-BE49-F238E27FC236}">
                  <a16:creationId xmlns:a16="http://schemas.microsoft.com/office/drawing/2014/main" id="{3E16C802-84AC-4E5A-99C5-BF0E92733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959" y="2762250"/>
              <a:ext cx="485775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4" name="Picture 8" descr="image.png">
              <a:extLst>
                <a:ext uri="{FF2B5EF4-FFF2-40B4-BE49-F238E27FC236}">
                  <a16:creationId xmlns:a16="http://schemas.microsoft.com/office/drawing/2014/main" id="{2E6D9982-D0EF-44BC-992D-FD5271B35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441" y="2819400"/>
              <a:ext cx="342900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6" name="Picture 10" descr="image.png">
              <a:extLst>
                <a:ext uri="{FF2B5EF4-FFF2-40B4-BE49-F238E27FC236}">
                  <a16:creationId xmlns:a16="http://schemas.microsoft.com/office/drawing/2014/main" id="{20087D0D-9099-4B59-A0F8-FF4C3753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380" y="2833688"/>
              <a:ext cx="342900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812;p104">
            <a:extLst>
              <a:ext uri="{FF2B5EF4-FFF2-40B4-BE49-F238E27FC236}">
                <a16:creationId xmlns:a16="http://schemas.microsoft.com/office/drawing/2014/main" id="{E1B6FCBD-1765-43E8-B102-BA1BA819DEA5}"/>
              </a:ext>
            </a:extLst>
          </p:cNvPr>
          <p:cNvSpPr txBox="1"/>
          <p:nvPr/>
        </p:nvSpPr>
        <p:spPr>
          <a:xfrm>
            <a:off x="492329" y="38100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812;p104">
            <a:extLst>
              <a:ext uri="{FF2B5EF4-FFF2-40B4-BE49-F238E27FC236}">
                <a16:creationId xmlns:a16="http://schemas.microsoft.com/office/drawing/2014/main" id="{D49465FA-12B4-4180-AD88-07A48FF75BBF}"/>
              </a:ext>
            </a:extLst>
          </p:cNvPr>
          <p:cNvSpPr txBox="1"/>
          <p:nvPr/>
        </p:nvSpPr>
        <p:spPr>
          <a:xfrm>
            <a:off x="3359556" y="38100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Google Shape;812;p104">
            <a:extLst>
              <a:ext uri="{FF2B5EF4-FFF2-40B4-BE49-F238E27FC236}">
                <a16:creationId xmlns:a16="http://schemas.microsoft.com/office/drawing/2014/main" id="{C094E582-23AC-4333-AF0B-E184F9AD1590}"/>
              </a:ext>
            </a:extLst>
          </p:cNvPr>
          <p:cNvSpPr txBox="1"/>
          <p:nvPr/>
        </p:nvSpPr>
        <p:spPr>
          <a:xfrm>
            <a:off x="6355542" y="3808571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812;p104">
            <a:extLst>
              <a:ext uri="{FF2B5EF4-FFF2-40B4-BE49-F238E27FC236}">
                <a16:creationId xmlns:a16="http://schemas.microsoft.com/office/drawing/2014/main" id="{A7F810BB-3196-479A-B07E-F4DE6BA7C514}"/>
              </a:ext>
            </a:extLst>
          </p:cNvPr>
          <p:cNvSpPr txBox="1"/>
          <p:nvPr/>
        </p:nvSpPr>
        <p:spPr>
          <a:xfrm>
            <a:off x="9259480" y="3781900"/>
            <a:ext cx="25527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Presigned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link upload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download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Pub/sub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message,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4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A8EC-C92F-6910-F6DC-59DFF72D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36B359-4CA0-B6D2-7C8D-E61D122A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Storage layer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F263D-42C6-E769-584C-524261EDDA14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Integration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 dirty="0" err="1">
                <a:latin typeface="+mj-lt"/>
                <a:cs typeface="Arial"/>
              </a:rPr>
              <a:t>Không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phát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sinh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luồng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tích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hợp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mới</a:t>
            </a:r>
            <a:r>
              <a:rPr lang="en-US" sz="1400" b="1" dirty="0">
                <a:latin typeface="+mj-lt"/>
                <a:cs typeface="Arial"/>
              </a:rPr>
              <a:t>, </a:t>
            </a:r>
            <a:r>
              <a:rPr lang="en-US" sz="1400" b="1" dirty="0" err="1">
                <a:latin typeface="+mj-lt"/>
                <a:cs typeface="Arial"/>
              </a:rPr>
              <a:t>các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kết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nối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sẵn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có</a:t>
            </a:r>
            <a:r>
              <a:rPr lang="en-US" sz="1400" b="1" dirty="0">
                <a:latin typeface="+mj-lt"/>
                <a:cs typeface="Arial"/>
              </a:rPr>
              <a:t> </a:t>
            </a:r>
            <a:r>
              <a:rPr lang="en-US" sz="1400" b="1" dirty="0" err="1">
                <a:latin typeface="+mj-lt"/>
                <a:cs typeface="Arial"/>
              </a:rPr>
              <a:t>gồm</a:t>
            </a:r>
            <a:r>
              <a:rPr lang="en-US" sz="1400" b="1" dirty="0">
                <a:latin typeface="+mj-lt"/>
                <a:cs typeface="Arial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AZ DB -&gt;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: data connection, </a:t>
            </a:r>
            <a:r>
              <a:rPr lang="en-US" sz="1400" dirty="0" err="1">
                <a:latin typeface="+mj-lt"/>
                <a:cs typeface="Arial"/>
              </a:rPr>
              <a:t>tạo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Dblink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trên</a:t>
            </a:r>
            <a:r>
              <a:rPr lang="en-US" sz="1400" dirty="0">
                <a:latin typeface="+mj-lt"/>
                <a:cs typeface="Arial"/>
              </a:rPr>
              <a:t> AZ DB </a:t>
            </a:r>
            <a:r>
              <a:rPr lang="en-US" sz="1400" dirty="0" err="1">
                <a:latin typeface="+mj-lt"/>
                <a:cs typeface="Arial"/>
              </a:rPr>
              <a:t>trỏ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BULanding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DSO Platform: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 https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Git</a:t>
            </a:r>
            <a:r>
              <a:rPr lang="en-US" sz="1400" dirty="0">
                <a:latin typeface="+mj-lt"/>
                <a:cs typeface="Arial"/>
              </a:rPr>
              <a:t> server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trữ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lý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phiên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mã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+mj-lt"/>
                <a:cs typeface="Arial"/>
              </a:rPr>
              <a:t>DS Hub -&gt; AZ DB: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nối</a:t>
            </a:r>
            <a:r>
              <a:rPr lang="en-US" sz="1400" dirty="0">
                <a:latin typeface="+mj-lt"/>
                <a:cs typeface="Arial"/>
              </a:rPr>
              <a:t> ODBC </a:t>
            </a:r>
            <a:r>
              <a:rPr lang="en-US" sz="1400" dirty="0" err="1">
                <a:latin typeface="+mj-lt"/>
                <a:cs typeface="Arial"/>
              </a:rPr>
              <a:t>tới</a:t>
            </a:r>
            <a:r>
              <a:rPr lang="en-US" sz="1400" dirty="0">
                <a:latin typeface="+mj-lt"/>
                <a:cs typeface="Arial"/>
              </a:rPr>
              <a:t> AZ: </a:t>
            </a:r>
            <a:r>
              <a:rPr lang="en-US" sz="1400" dirty="0" err="1">
                <a:latin typeface="+mj-lt"/>
                <a:cs typeface="Arial"/>
              </a:rPr>
              <a:t>cho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phép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các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thành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phần</a:t>
            </a:r>
            <a:r>
              <a:rPr lang="en-US" sz="1400" dirty="0">
                <a:latin typeface="+mj-lt"/>
                <a:cs typeface="Arial"/>
              </a:rPr>
              <a:t> DS Hub </a:t>
            </a:r>
            <a:r>
              <a:rPr lang="en-US" sz="1400" dirty="0" err="1">
                <a:latin typeface="+mj-lt"/>
                <a:cs typeface="Arial"/>
              </a:rPr>
              <a:t>đọc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ghi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tại</a:t>
            </a:r>
            <a:r>
              <a:rPr lang="en-US" sz="1400" dirty="0">
                <a:latin typeface="+mj-lt"/>
                <a:cs typeface="Arial"/>
              </a:rPr>
              <a:t> AZ </a:t>
            </a:r>
            <a:r>
              <a:rPr lang="en-US" sz="1400" dirty="0" err="1">
                <a:latin typeface="+mj-lt"/>
                <a:cs typeface="Arial"/>
              </a:rPr>
              <a:t>để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lấy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dữ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liệu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nguồn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lưu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kết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quả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phân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tích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bằng</a:t>
            </a:r>
            <a:r>
              <a:rPr lang="en-US" sz="1400" dirty="0">
                <a:latin typeface="+mj-lt"/>
                <a:cs typeface="Arial"/>
              </a:rPr>
              <a:t> ML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bảng</a:t>
            </a:r>
            <a:r>
              <a:rPr lang="en-US" sz="140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đích</a:t>
            </a:r>
            <a:r>
              <a:rPr lang="en-US" sz="1400" dirty="0">
                <a:latin typeface="+mj-lt"/>
                <a:cs typeface="Arial"/>
              </a:rPr>
              <a:t>.</a:t>
            </a:r>
            <a:endParaRPr lang="en-US" sz="1400" dirty="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 descr="C:\Users\vietda2\AppData\Local\Microsoft\Windows\INetCache\Content.MSO\70CD4B14.tmp">
            <a:extLst>
              <a:ext uri="{FF2B5EF4-FFF2-40B4-BE49-F238E27FC236}">
                <a16:creationId xmlns:a16="http://schemas.microsoft.com/office/drawing/2014/main" id="{8AD8C3E7-22AD-4D80-9BDF-7CCA0D2829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9" y="1864178"/>
            <a:ext cx="5900420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88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Sequence </a:t>
            </a:r>
            <a:r>
              <a:rPr lang="en-AU" dirty="0" err="1">
                <a:latin typeface="Times New Roman"/>
                <a:cs typeface="Times New Roman"/>
              </a:rPr>
              <a:t>digram</a:t>
            </a:r>
            <a:r>
              <a:rPr lang="en-AU" dirty="0">
                <a:latin typeface="Times New Roman"/>
                <a:cs typeface="Times New Roman"/>
              </a:rPr>
              <a:t> – </a:t>
            </a:r>
            <a:r>
              <a:rPr lang="en-AU" dirty="0" err="1">
                <a:latin typeface="Times New Roman"/>
                <a:cs typeface="Times New Roman"/>
              </a:rPr>
              <a:t>luồng</a:t>
            </a:r>
            <a:r>
              <a:rPr lang="en-AU" dirty="0">
                <a:latin typeface="Times New Roman"/>
                <a:cs typeface="Times New Roman"/>
              </a:rPr>
              <a:t> upload files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7726645" y="934804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>
                <a:latin typeface="Calibri (Body)"/>
                <a:cs typeface="Arial"/>
              </a:rPr>
              <a:t>Airflow </a:t>
            </a:r>
            <a:r>
              <a:rPr lang="en-US" sz="1400" b="1" err="1">
                <a:latin typeface="Calibri (Body)"/>
                <a:cs typeface="Arial"/>
              </a:rPr>
              <a:t>quản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lý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và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điều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phối</a:t>
            </a:r>
            <a:r>
              <a:rPr lang="en-US" sz="1400" b="1">
                <a:latin typeface="Calibri (Body)"/>
                <a:cs typeface="Arial"/>
              </a:rPr>
              <a:t> </a:t>
            </a:r>
            <a:r>
              <a:rPr lang="en-US" sz="1400" b="1" err="1">
                <a:latin typeface="Calibri (Body)"/>
                <a:cs typeface="Arial"/>
              </a:rPr>
              <a:t>luồng</a:t>
            </a:r>
            <a:r>
              <a:rPr lang="en-US" sz="1400" b="1">
                <a:latin typeface="Calibri (Body)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(1) Feature ETL Jobs load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từ</a:t>
            </a:r>
            <a:r>
              <a:rPr lang="en-US" sz="1400">
                <a:latin typeface="Calibri (Body)"/>
                <a:cs typeface="Arial"/>
              </a:rPr>
              <a:t> RB Mart </a:t>
            </a:r>
            <a:r>
              <a:rPr lang="en-US" sz="1400" err="1">
                <a:latin typeface="Calibri (Body)"/>
                <a:cs typeface="Arial"/>
              </a:rPr>
              <a:t>trên</a:t>
            </a:r>
            <a:r>
              <a:rPr lang="en-US" sz="1400">
                <a:latin typeface="Calibri (Body)"/>
                <a:cs typeface="Arial"/>
              </a:rPr>
              <a:t> AZ zone.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(2) Feature ETL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tiền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xử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vào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vùng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 Silver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(3) (4) Feature ETL Jobs </a:t>
            </a:r>
            <a:r>
              <a:rPr lang="en-US" sz="1400" err="1">
                <a:latin typeface="Calibri (Body)"/>
                <a:cs typeface="Arial"/>
              </a:rPr>
              <a:t>thực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hiện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tổng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hợp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sinh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ra</a:t>
            </a:r>
            <a:r>
              <a:rPr lang="en-US" sz="1400">
                <a:latin typeface="Calibri (Body)"/>
                <a:cs typeface="Arial"/>
              </a:rPr>
              <a:t> feature Gold.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tại</a:t>
            </a:r>
            <a:r>
              <a:rPr lang="en-US" sz="1400">
                <a:latin typeface="Calibri (Body)"/>
                <a:cs typeface="Arial"/>
              </a:rPr>
              <a:t> feature gold </a:t>
            </a:r>
            <a:r>
              <a:rPr lang="en-US" sz="1400" err="1">
                <a:latin typeface="Calibri (Body)"/>
                <a:cs typeface="Arial"/>
              </a:rPr>
              <a:t>đã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sẵn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sàng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làm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đầu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vào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cho</a:t>
            </a:r>
            <a:r>
              <a:rPr lang="en-US" sz="1400">
                <a:latin typeface="Calibri (Body)"/>
                <a:cs typeface="Arial"/>
              </a:rPr>
              <a:t> training Model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cs typeface="Arial"/>
              </a:rPr>
              <a:t>(5) (6) Job Label </a:t>
            </a:r>
            <a:r>
              <a:rPr lang="en-US" sz="1400" err="1">
                <a:latin typeface="Calibri (Body)"/>
                <a:cs typeface="Arial"/>
              </a:rPr>
              <a:t>gán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nhãn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dữ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liệu</a:t>
            </a:r>
            <a:r>
              <a:rPr lang="en-US" sz="1400">
                <a:latin typeface="Calibri (Body)"/>
                <a:cs typeface="Arial"/>
              </a:rPr>
              <a:t> </a:t>
            </a:r>
            <a:r>
              <a:rPr lang="en-US" sz="1400" err="1">
                <a:latin typeface="Calibri (Body)"/>
                <a:cs typeface="Arial"/>
              </a:rPr>
              <a:t>để</a:t>
            </a:r>
            <a:r>
              <a:rPr lang="en-US" sz="1400">
                <a:latin typeface="Calibri (Body)"/>
                <a:cs typeface="Arial"/>
              </a:rPr>
              <a:t> training </a:t>
            </a:r>
            <a:r>
              <a:rPr lang="en-US" sz="1400" err="1">
                <a:latin typeface="Calibri (Body)"/>
                <a:cs typeface="Arial"/>
              </a:rPr>
              <a:t>và</a:t>
            </a:r>
            <a:r>
              <a:rPr lang="en-US" sz="1400">
                <a:latin typeface="Calibri (Body)"/>
                <a:cs typeface="Arial"/>
              </a:rPr>
              <a:t> test </a:t>
            </a:r>
            <a:r>
              <a:rPr lang="en-US" sz="1400" err="1">
                <a:latin typeface="Calibri (Body)"/>
                <a:cs typeface="Arial"/>
              </a:rPr>
              <a:t>mô</a:t>
            </a:r>
            <a:r>
              <a:rPr lang="en-US" sz="1400">
                <a:latin typeface="Calibri (Body)"/>
                <a:cs typeface="Arial"/>
              </a:rPr>
              <a:t> </a:t>
            </a:r>
            <a:r>
              <a:rPr lang="en-US" sz="1400" err="1">
                <a:latin typeface="Calibri (Body)"/>
                <a:cs typeface="Arial"/>
              </a:rPr>
              <a:t>hình</a:t>
            </a:r>
            <a:r>
              <a:rPr lang="en-US" sz="1400">
                <a:latin typeface="Calibri (Body)"/>
                <a:cs typeface="Arial"/>
              </a:rPr>
              <a:t> </a:t>
            </a: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(7) (8) Sau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khi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có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đủ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feature Gold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và</a:t>
            </a:r>
            <a:r>
              <a:rPr lang="en-US" sz="1400">
                <a:latin typeface="Calibri (Body)"/>
                <a:ea typeface="Calibri Light"/>
                <a:cs typeface="Arial"/>
              </a:rPr>
              <a:t> 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dữ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liệu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nhãn</a:t>
            </a:r>
            <a:r>
              <a:rPr lang="en-US" sz="1400">
                <a:latin typeface="Calibri (Body)"/>
                <a:ea typeface="Calibri Light"/>
                <a:cs typeface="Arial"/>
              </a:rPr>
              <a:t>, training jobs 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sẽ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trigger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để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bắt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đầu</a:t>
            </a:r>
            <a:r>
              <a:rPr lang="en-US" sz="1400">
                <a:latin typeface="Calibri (Body)"/>
                <a:ea typeface="Calibri Light"/>
                <a:cs typeface="Arial"/>
              </a:rPr>
              <a:t> training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(9)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Kết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quả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của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quá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trình</a:t>
            </a:r>
            <a:r>
              <a:rPr lang="en-US" sz="1400">
                <a:latin typeface="Calibri (Body)"/>
                <a:ea typeface="Calibri Light"/>
                <a:cs typeface="Arial"/>
              </a:rPr>
              <a:t> training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là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được</a:t>
            </a:r>
            <a:r>
              <a:rPr lang="en-US" sz="1400">
                <a:latin typeface="Calibri (Body)"/>
                <a:ea typeface="Calibri Light"/>
                <a:cs typeface="Arial"/>
              </a:rPr>
              <a:t>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gán</a:t>
            </a:r>
            <a:r>
              <a:rPr lang="en-US" sz="1400">
                <a:latin typeface="Calibri (Body)"/>
                <a:ea typeface="Calibri Light"/>
                <a:cs typeface="Arial"/>
              </a:rPr>
              <a:t> version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Calibri (Body)"/>
                <a:ea typeface="Calibri Light"/>
                <a:cs typeface="Arial"/>
              </a:rPr>
              <a:t>(10)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Đẩy</a:t>
            </a:r>
            <a:r>
              <a:rPr lang="en-US" sz="1400">
                <a:latin typeface="Calibri (Body)"/>
                <a:ea typeface="Calibri Light"/>
                <a:cs typeface="Arial"/>
              </a:rPr>
              <a:t> Model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từ</a:t>
            </a:r>
            <a:r>
              <a:rPr lang="en-US" sz="1400">
                <a:latin typeface="Calibri (Body)"/>
                <a:ea typeface="Calibri Light"/>
                <a:cs typeface="Arial"/>
              </a:rPr>
              <a:t> repo </a:t>
            </a:r>
            <a:r>
              <a:rPr lang="en-US" sz="1400" err="1">
                <a:latin typeface="Calibri (Body)"/>
                <a:ea typeface="Calibri Light"/>
                <a:cs typeface="Arial"/>
              </a:rPr>
              <a:t>lên</a:t>
            </a:r>
            <a:r>
              <a:rPr lang="en-US" sz="1400">
                <a:latin typeface="Calibri (Body)"/>
                <a:ea typeface="Calibri Light"/>
                <a:cs typeface="Arial"/>
              </a:rPr>
              <a:t>  Model registry 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r>
              <a:rPr lang="en-US" sz="1400" i="1">
                <a:latin typeface="Calibri (Body)"/>
                <a:ea typeface="Calibri Light"/>
                <a:cs typeface="Arial"/>
              </a:rPr>
              <a:t>L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uồng Ingest và tranform dữ liệu AZ về feature gồm những trường theo nhu cầu nghiệp vụ phục vụ cho training mô hình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. 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(không </a:t>
            </a:r>
            <a:r>
              <a:rPr lang="en-US" sz="1400" i="1">
                <a:latin typeface="Calibri (Body)"/>
                <a:ea typeface="Calibri Light"/>
                <a:cs typeface="Arial"/>
              </a:rPr>
              <a:t>bao gồm PII</a:t>
            </a:r>
            <a:r>
              <a:rPr lang="vi-VN" sz="1400" i="1">
                <a:latin typeface="Calibri (Body)"/>
                <a:ea typeface="Calibri Light"/>
                <a:cs typeface="Arial"/>
              </a:rPr>
              <a:t>).</a:t>
            </a:r>
            <a:endParaRPr lang="en-US" sz="1400" i="1">
              <a:latin typeface="Calibri (Body)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Calibri (Body)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A7C9-99E0-407B-8DEB-5BAC0FE5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CB89-CF4E-4938-A7AE-4277C994EB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22D6-C053-4244-A784-3391D3A73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1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Times New Roman"/>
                <a:cs typeface="Times New Roman"/>
              </a:rPr>
              <a:t>Sequence diagram – </a:t>
            </a:r>
            <a:r>
              <a:rPr lang="en-AU" dirty="0" err="1">
                <a:latin typeface="Times New Roman"/>
                <a:cs typeface="Times New Roman"/>
              </a:rPr>
              <a:t>luồng</a:t>
            </a:r>
            <a:r>
              <a:rPr lang="en-AU" dirty="0">
                <a:latin typeface="Times New Roman"/>
                <a:cs typeface="Times New Roman"/>
              </a:rPr>
              <a:t> d</a:t>
            </a:r>
            <a:r>
              <a:rPr lang="en-US" dirty="0" err="1">
                <a:latin typeface="Times New Roman"/>
                <a:cs typeface="Times New Roman"/>
              </a:rPr>
              <a:t>ownload</a:t>
            </a:r>
            <a:r>
              <a:rPr lang="en-US" dirty="0">
                <a:latin typeface="Times New Roman"/>
                <a:cs typeface="Times New Roman"/>
              </a:rPr>
              <a:t> files</a:t>
            </a:r>
            <a:endParaRPr lang="en-AU" sz="3200" dirty="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9B962-A984-C31D-688E-6B3344B2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9" y="1047750"/>
            <a:ext cx="7318001" cy="5311588"/>
          </a:xfrm>
          <a:prstGeom prst="rect">
            <a:avLst/>
          </a:prstGeom>
        </p:spPr>
      </p:pic>
      <p:sp>
        <p:nvSpPr>
          <p:cNvPr id="5" name="Google Shape;812;p104">
            <a:extLst>
              <a:ext uri="{FF2B5EF4-FFF2-40B4-BE49-F238E27FC236}">
                <a16:creationId xmlns:a16="http://schemas.microsoft.com/office/drawing/2014/main" id="{183197C3-ABCD-85B0-4654-C27F098163F9}"/>
              </a:ext>
            </a:extLst>
          </p:cNvPr>
          <p:cNvSpPr txBox="1"/>
          <p:nvPr/>
        </p:nvSpPr>
        <p:spPr>
          <a:xfrm>
            <a:off x="7939557" y="1102892"/>
            <a:ext cx="4150967" cy="575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/>
              </a:rPr>
              <a:t>Airflow </a:t>
            </a:r>
            <a:r>
              <a:rPr lang="en-US" sz="1400" b="1" err="1">
                <a:latin typeface="+mj-lt"/>
                <a:cs typeface="Arial"/>
              </a:rPr>
              <a:t>quản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lý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và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điều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phối</a:t>
            </a:r>
            <a:r>
              <a:rPr lang="en-US" sz="1400" b="1">
                <a:latin typeface="+mj-lt"/>
                <a:cs typeface="Arial"/>
              </a:rPr>
              <a:t> </a:t>
            </a:r>
            <a:r>
              <a:rPr lang="en-US" sz="1400" b="1" err="1">
                <a:latin typeface="+mj-lt"/>
                <a:cs typeface="Arial"/>
              </a:rPr>
              <a:t>luồng</a:t>
            </a:r>
            <a:r>
              <a:rPr lang="en-US" sz="1400" b="1">
                <a:latin typeface="+mj-lt"/>
                <a:cs typeface="Arial"/>
              </a:rPr>
              <a:t> jobs: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(1) (2) Feature ETL Jobs load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xử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lý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từ</a:t>
            </a:r>
            <a:r>
              <a:rPr lang="en-US" sz="1400">
                <a:latin typeface="+mj-lt"/>
                <a:cs typeface="Arial"/>
              </a:rPr>
              <a:t> RB Mart </a:t>
            </a:r>
            <a:r>
              <a:rPr lang="en-US" sz="1400" err="1">
                <a:latin typeface="+mj-lt"/>
                <a:cs typeface="Arial"/>
              </a:rPr>
              <a:t>trên</a:t>
            </a:r>
            <a:r>
              <a:rPr lang="en-US" sz="1400">
                <a:latin typeface="+mj-lt"/>
                <a:cs typeface="Arial"/>
              </a:rPr>
              <a:t> AZ zone </a:t>
            </a:r>
            <a:r>
              <a:rPr lang="en-US" sz="1400" err="1">
                <a:latin typeface="+mj-lt"/>
                <a:cs typeface="Arial"/>
              </a:rPr>
              <a:t>và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ghi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xuống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vùng</a:t>
            </a:r>
            <a:r>
              <a:rPr lang="en-US" sz="1400">
                <a:latin typeface="+mj-lt"/>
                <a:cs typeface="Arial"/>
              </a:rPr>
              <a:t> feature Silver.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cs typeface="Arial"/>
              </a:rPr>
              <a:t>(3) (4) Feature ETL Jobs </a:t>
            </a:r>
            <a:r>
              <a:rPr lang="en-US" sz="1400" err="1">
                <a:latin typeface="+mj-lt"/>
                <a:cs typeface="Arial"/>
              </a:rPr>
              <a:t>thực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hiện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tổng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hợp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sinh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ra</a:t>
            </a:r>
            <a:r>
              <a:rPr lang="en-US" sz="1400">
                <a:latin typeface="+mj-lt"/>
                <a:cs typeface="Arial"/>
              </a:rPr>
              <a:t> Feature Gold. </a:t>
            </a:r>
            <a:r>
              <a:rPr lang="en-US" sz="1400" err="1">
                <a:latin typeface="+mj-lt"/>
                <a:cs typeface="Arial"/>
              </a:rPr>
              <a:t>Dữ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liệu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tại</a:t>
            </a:r>
            <a:r>
              <a:rPr lang="en-US" sz="1400">
                <a:latin typeface="+mj-lt"/>
                <a:cs typeface="Arial"/>
              </a:rPr>
              <a:t> feature gold </a:t>
            </a:r>
            <a:r>
              <a:rPr lang="en-US" sz="1400" err="1">
                <a:latin typeface="+mj-lt"/>
                <a:cs typeface="Arial"/>
              </a:rPr>
              <a:t>đã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sẵn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sàng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làm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đầu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vào</a:t>
            </a:r>
            <a:r>
              <a:rPr lang="en-US" sz="1400">
                <a:latin typeface="+mj-lt"/>
                <a:cs typeface="Arial"/>
              </a:rPr>
              <a:t> </a:t>
            </a:r>
            <a:r>
              <a:rPr lang="en-US" sz="1400" err="1">
                <a:latin typeface="+mj-lt"/>
                <a:cs typeface="Arial"/>
              </a:rPr>
              <a:t>cho</a:t>
            </a:r>
            <a:r>
              <a:rPr lang="en-US" sz="1400">
                <a:latin typeface="+mj-lt"/>
                <a:cs typeface="Arial"/>
              </a:rPr>
              <a:t> job batch </a:t>
            </a:r>
            <a:r>
              <a:rPr lang="en-US" sz="1400" err="1">
                <a:latin typeface="+mj-lt"/>
                <a:cs typeface="Arial"/>
              </a:rPr>
              <a:t>scori</a:t>
            </a:r>
            <a:r>
              <a:rPr lang="en-US" sz="1400">
                <a:latin typeface="+mj-lt"/>
                <a:cs typeface="Arial"/>
              </a:rPr>
              <a:t>ng 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(5) (6) Sau </a:t>
            </a:r>
            <a:r>
              <a:rPr lang="en-US" sz="1400" err="1">
                <a:latin typeface="+mj-lt"/>
                <a:ea typeface="Calibri Light"/>
                <a:cs typeface="Arial"/>
              </a:rPr>
              <a:t>khi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có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đủ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dữ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liệu</a:t>
            </a:r>
            <a:r>
              <a:rPr lang="en-US" sz="1400">
                <a:latin typeface="+mj-lt"/>
                <a:ea typeface="Calibri Light"/>
                <a:cs typeface="Arial"/>
              </a:rPr>
              <a:t> feature Gold. Batch scoring jobs </a:t>
            </a:r>
            <a:r>
              <a:rPr lang="en-US" sz="1400" err="1">
                <a:latin typeface="+mj-lt"/>
                <a:ea typeface="Calibri Light"/>
                <a:cs typeface="Arial"/>
              </a:rPr>
              <a:t>sẽ</a:t>
            </a:r>
            <a:r>
              <a:rPr lang="en-US" sz="1400">
                <a:latin typeface="+mj-lt"/>
                <a:ea typeface="Calibri Light"/>
                <a:cs typeface="Arial"/>
              </a:rPr>
              <a:t> load Model </a:t>
            </a:r>
            <a:r>
              <a:rPr lang="en-US" sz="1400" err="1">
                <a:latin typeface="+mj-lt"/>
                <a:ea typeface="Calibri Light"/>
                <a:cs typeface="Arial"/>
              </a:rPr>
              <a:t>từ</a:t>
            </a:r>
            <a:r>
              <a:rPr lang="en-US" sz="1400">
                <a:latin typeface="+mj-lt"/>
                <a:ea typeface="Calibri Light"/>
                <a:cs typeface="Arial"/>
              </a:rPr>
              <a:t> repo </a:t>
            </a:r>
            <a:r>
              <a:rPr lang="en-US" sz="1400" err="1">
                <a:latin typeface="+mj-lt"/>
                <a:ea typeface="Calibri Light"/>
                <a:cs typeface="Arial"/>
              </a:rPr>
              <a:t>để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bắt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đầu</a:t>
            </a:r>
            <a:r>
              <a:rPr lang="en-US" sz="1400">
                <a:latin typeface="+mj-lt"/>
                <a:ea typeface="Calibri Light"/>
                <a:cs typeface="Arial"/>
              </a:rPr>
              <a:t> 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+mj-lt"/>
                <a:ea typeface="Calibri Light"/>
                <a:cs typeface="Arial"/>
              </a:rPr>
              <a:t>(7) </a:t>
            </a:r>
            <a:r>
              <a:rPr lang="en-US" sz="1400" err="1">
                <a:latin typeface="+mj-lt"/>
                <a:ea typeface="Calibri Light"/>
                <a:cs typeface="Arial"/>
              </a:rPr>
              <a:t>Kết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quả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của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quá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trình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chấm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điểm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được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lưu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về</a:t>
            </a:r>
            <a:r>
              <a:rPr lang="en-US" sz="1400">
                <a:latin typeface="+mj-lt"/>
                <a:ea typeface="Calibri Light"/>
                <a:cs typeface="Arial"/>
              </a:rPr>
              <a:t> RB Mart </a:t>
            </a:r>
            <a:r>
              <a:rPr lang="en-US" sz="1400" err="1">
                <a:latin typeface="+mj-lt"/>
                <a:ea typeface="Calibri Light"/>
                <a:cs typeface="Arial"/>
              </a:rPr>
              <a:t>cho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các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ứng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dụng</a:t>
            </a:r>
            <a:r>
              <a:rPr lang="en-US" sz="1400">
                <a:latin typeface="+mj-lt"/>
                <a:ea typeface="Calibri Light"/>
                <a:cs typeface="Arial"/>
              </a:rPr>
              <a:t> downstream </a:t>
            </a:r>
            <a:r>
              <a:rPr lang="en-US" sz="1400" err="1">
                <a:latin typeface="+mj-lt"/>
                <a:ea typeface="Calibri Light"/>
                <a:cs typeface="Arial"/>
              </a:rPr>
              <a:t>khai</a:t>
            </a:r>
            <a:r>
              <a:rPr lang="en-US" sz="1400">
                <a:latin typeface="+mj-lt"/>
                <a:ea typeface="Calibri Light"/>
                <a:cs typeface="Arial"/>
              </a:rPr>
              <a:t> </a:t>
            </a:r>
            <a:r>
              <a:rPr lang="en-US" sz="1400" err="1">
                <a:latin typeface="+mj-lt"/>
                <a:ea typeface="Calibri Light"/>
                <a:cs typeface="Arial"/>
              </a:rPr>
              <a:t>thác</a:t>
            </a: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en-US" sz="1400">
              <a:latin typeface="+mj-lt"/>
              <a:ea typeface="Calibri Light"/>
              <a:cs typeface="Arial"/>
            </a:endParaRP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4083269" cy="6858000"/>
          </a:xfrm>
          <a:prstGeom prst="rect">
            <a:avLst/>
          </a:prstGeom>
          <a:gradFill>
            <a:gsLst>
              <a:gs pos="9000">
                <a:srgbClr val="EB212E"/>
              </a:gs>
              <a:gs pos="91000">
                <a:srgbClr val="F170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55238" y="6607626"/>
            <a:ext cx="2036762" cy="1524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8851" y="729685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7"/>
          <p:cNvSpPr txBox="1">
            <a:spLocks/>
          </p:cNvSpPr>
          <p:nvPr/>
        </p:nvSpPr>
        <p:spPr>
          <a:xfrm>
            <a:off x="4499221" y="222987"/>
            <a:ext cx="3339341" cy="13859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3200">
                <a:solidFill>
                  <a:srgbClr val="F04E23"/>
                </a:solidFill>
              </a:rPr>
              <a:t>Contents</a:t>
            </a:r>
            <a:endParaRPr lang="en-US" sz="3200">
              <a:solidFill>
                <a:srgbClr val="F04E23"/>
              </a:solidFill>
            </a:endParaRPr>
          </a:p>
        </p:txBody>
      </p:sp>
      <p:sp>
        <p:nvSpPr>
          <p:cNvPr id="7" name="Title Placeholder 7"/>
          <p:cNvSpPr txBox="1">
            <a:spLocks/>
          </p:cNvSpPr>
          <p:nvPr/>
        </p:nvSpPr>
        <p:spPr>
          <a:xfrm>
            <a:off x="5979603" y="2021793"/>
            <a:ext cx="5634126" cy="7984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cs typeface="Arial" panose="020B0604020202020204" pitchFamily="34" charset="0"/>
              </a:rPr>
              <a:t>Business Requirement</a:t>
            </a:r>
            <a:endParaRPr lang="en-US" sz="15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Placeholder 7"/>
          <p:cNvSpPr txBox="1">
            <a:spLocks/>
          </p:cNvSpPr>
          <p:nvPr/>
        </p:nvSpPr>
        <p:spPr>
          <a:xfrm>
            <a:off x="5979603" y="4105613"/>
            <a:ext cx="5793297" cy="7339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Architecture</a:t>
            </a:r>
          </a:p>
        </p:txBody>
      </p:sp>
      <p:sp>
        <p:nvSpPr>
          <p:cNvPr id="12" name="Title Placeholder 7"/>
          <p:cNvSpPr txBox="1">
            <a:spLocks/>
          </p:cNvSpPr>
          <p:nvPr/>
        </p:nvSpPr>
        <p:spPr>
          <a:xfrm>
            <a:off x="4819261" y="202179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01</a:t>
            </a:r>
            <a:endParaRPr lang="en-US" sz="5500">
              <a:solidFill>
                <a:srgbClr val="F04E23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819260" y="4105613"/>
            <a:ext cx="1160343" cy="7558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vi-VN" sz="5500">
                <a:solidFill>
                  <a:srgbClr val="F04E23"/>
                </a:solidFill>
              </a:rPr>
              <a:t>02</a:t>
            </a:r>
            <a:endParaRPr lang="en-US" sz="5500">
              <a:solidFill>
                <a:srgbClr val="F04E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8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BC13-E12D-0B44-A2E8-C99A9DF7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05D2F7-8911-5476-A366-9D2885A3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>
                <a:latin typeface="+mn-lt"/>
                <a:cs typeface="Times New Roman" panose="02020603050405020304" pitchFamily="18" charset="0"/>
              </a:rPr>
              <a:t>Security &amp; Authentication &amp; Authorization</a:t>
            </a:r>
            <a:endParaRPr lang="en-AU" sz="3200" dirty="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3978E-15F2-014A-FCD2-F088DE17CE20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DA6908-9C52-C86A-1E47-641060478848}"/>
              </a:ext>
            </a:extLst>
          </p:cNvPr>
          <p:cNvGraphicFramePr>
            <a:graphicFrameLocks noGrp="1"/>
          </p:cNvGraphicFramePr>
          <p:nvPr/>
        </p:nvGraphicFramePr>
        <p:xfrm>
          <a:off x="769107" y="3041887"/>
          <a:ext cx="4585318" cy="31657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6352">
                  <a:extLst>
                    <a:ext uri="{9D8B030D-6E8A-4147-A177-3AD203B41FA5}">
                      <a16:colId xmlns:a16="http://schemas.microsoft.com/office/drawing/2014/main" val="400792152"/>
                    </a:ext>
                  </a:extLst>
                </a:gridCol>
                <a:gridCol w="2068966">
                  <a:extLst>
                    <a:ext uri="{9D8B030D-6E8A-4147-A177-3AD203B41FA5}">
                      <a16:colId xmlns:a16="http://schemas.microsoft.com/office/drawing/2014/main" val="555775234"/>
                    </a:ext>
                  </a:extLst>
                </a:gridCol>
              </a:tblGrid>
              <a:tr h="422509">
                <a:tc>
                  <a:txBody>
                    <a:bodyPr/>
                    <a:lstStyle/>
                    <a:p>
                      <a:r>
                        <a:rPr lang="en-US"/>
                        <a:t>Nhóm domain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Số lượng feature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77249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Demographics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58092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Casa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1511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FD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978562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Bond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573765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Credit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1 024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589088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Debit card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087841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Loan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967890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0"/>
                        <a:t>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93584"/>
                  </a:ext>
                </a:extLst>
              </a:tr>
              <a:tr h="220812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3 269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4962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C7AF7B-DF83-B89A-0C0D-3713B59A7C25}"/>
              </a:ext>
            </a:extLst>
          </p:cNvPr>
          <p:cNvSpPr txBox="1"/>
          <p:nvPr/>
        </p:nvSpPr>
        <p:spPr>
          <a:xfrm>
            <a:off x="769108" y="831494"/>
            <a:ext cx="1025106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Data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feature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: </a:t>
            </a:r>
            <a:r>
              <a:rPr lang="en-US" b="1" dirty="0"/>
              <a:t>3269.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7 000 features </a:t>
            </a:r>
            <a:r>
              <a:rPr lang="en-US" b="1" dirty="0" err="1"/>
              <a:t>trong</a:t>
            </a:r>
            <a:r>
              <a:rPr lang="en-US" b="1" dirty="0"/>
              <a:t> 2026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a typeface="Calibri"/>
                <a:cs typeface="Calibri"/>
              </a:rPr>
              <a:t>Thời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lưu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trữ</a:t>
            </a:r>
            <a:r>
              <a:rPr lang="en-US" dirty="0">
                <a:ea typeface="Calibri"/>
                <a:cs typeface="Calibri"/>
              </a:rPr>
              <a:t> feature store: 3 </a:t>
            </a:r>
            <a:r>
              <a:rPr lang="en-US" dirty="0" err="1">
                <a:ea typeface="Calibri"/>
                <a:cs typeface="Calibri"/>
              </a:rPr>
              <a:t>năm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xóa</a:t>
            </a:r>
            <a:r>
              <a:rPr lang="en-US" dirty="0">
                <a:ea typeface="Calibri"/>
                <a:cs typeface="Calibri"/>
              </a:rPr>
              <a:t> quay </a:t>
            </a:r>
            <a:r>
              <a:rPr lang="en-US" dirty="0" err="1">
                <a:ea typeface="Calibri"/>
                <a:cs typeface="Calibri"/>
              </a:rPr>
              <a:t>vòng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không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cần</a:t>
            </a:r>
            <a:r>
              <a:rPr lang="en-US" dirty="0">
                <a:ea typeface="Calibri"/>
                <a:cs typeface="Calibri"/>
              </a:rPr>
              <a:t> backup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Sizing: Data </a:t>
            </a:r>
            <a:r>
              <a:rPr lang="en-US" dirty="0" err="1"/>
              <a:t>từ</a:t>
            </a:r>
            <a:r>
              <a:rPr lang="en-US" dirty="0"/>
              <a:t> 202401 </a:t>
            </a:r>
            <a:r>
              <a:rPr lang="en-US" dirty="0" err="1"/>
              <a:t>đến</a:t>
            </a:r>
            <a:r>
              <a:rPr lang="en-US" dirty="0"/>
              <a:t> nay, incremental monthly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: file *.parquet </a:t>
            </a:r>
            <a:r>
              <a:rPr lang="en-US" dirty="0" err="1"/>
              <a:t>trên</a:t>
            </a:r>
            <a:r>
              <a:rPr lang="en-US" dirty="0"/>
              <a:t> Data Science Hub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store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incremental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3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Deployment Architecture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8709891" y="2605355"/>
            <a:ext cx="2977900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có thay đổi về kiến trúc triển khai và phát sinh thêm hạ tầng mới.</a:t>
            </a:r>
            <a:endParaRPr lang="en-US" sz="140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910210-2605-61C3-FD96-51D422ED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4" y="822232"/>
            <a:ext cx="7986431" cy="5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Tech stack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D025D88-C157-A63D-35D0-FFD2706E1394}"/>
              </a:ext>
            </a:extLst>
          </p:cNvPr>
          <p:cNvSpPr txBox="1"/>
          <p:nvPr/>
        </p:nvSpPr>
        <p:spPr>
          <a:xfrm>
            <a:off x="655782" y="6226010"/>
            <a:ext cx="10880436" cy="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400" b="1">
                <a:latin typeface="+mj-lt"/>
                <a:cs typeface="Arial" panose="020B0604020202020204" pitchFamily="34" charset="0"/>
              </a:rPr>
              <a:t>Không phát sinh tech stack mới, các công nghệ sẵn có gồm: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JupyterLab</a:t>
            </a:r>
            <a:r>
              <a:rPr lang="en-US" sz="1400">
                <a:latin typeface="+mj-lt"/>
                <a:cs typeface="Arial" panose="020B0604020202020204" pitchFamily="34" charset="0"/>
              </a:rPr>
              <a:t> server, Window Server File, </a:t>
            </a:r>
            <a:r>
              <a:rPr lang="en-US" sz="1400" err="1">
                <a:latin typeface="+mj-lt"/>
                <a:cs typeface="Arial" panose="020B0604020202020204" pitchFamily="34" charset="0"/>
              </a:rPr>
              <a:t>Aifrlow</a:t>
            </a:r>
            <a:r>
              <a:rPr lang="en-US" sz="1400">
                <a:latin typeface="+mj-lt"/>
                <a:cs typeface="Arial" panose="020B0604020202020204" pitchFamily="34" charset="0"/>
              </a:rPr>
              <a:t>, Python library, Power BI Server, Oracle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27" y="746397"/>
            <a:ext cx="9259946" cy="54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80F4-A8CB-6CE2-37B8-37BA9716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316B6-8658-156E-E761-B556AA2A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6" y="53511"/>
            <a:ext cx="11082528" cy="384721"/>
          </a:xfrm>
        </p:spPr>
        <p:txBody>
          <a:bodyPr/>
          <a:lstStyle/>
          <a:p>
            <a:r>
              <a:rPr lang="en-US"/>
              <a:t>QLYC-9071| Customer Segmentation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EE97AE-07C9-4E66-AF6D-25AB79327139}"/>
              </a:ext>
            </a:extLst>
          </p:cNvPr>
          <p:cNvSpPr txBox="1"/>
          <p:nvPr/>
        </p:nvSpPr>
        <p:spPr>
          <a:xfrm>
            <a:off x="177350" y="465240"/>
            <a:ext cx="1172300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/>
              <a:t>84%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RB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đủ</a:t>
            </a:r>
            <a:r>
              <a:rPr lang="en-US" sz="1200"/>
              <a:t> </a:t>
            </a:r>
            <a:r>
              <a:rPr lang="en-US" sz="1200" err="1"/>
              <a:t>thông</a:t>
            </a:r>
            <a:r>
              <a:rPr lang="en-US" sz="1200"/>
              <a:t> tin </a:t>
            </a:r>
            <a:r>
              <a:rPr lang="en-US" sz="1200" err="1"/>
              <a:t>để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,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KH Non-info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Non-info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hành</a:t>
            </a:r>
            <a:r>
              <a:rPr lang="en-US" sz="1200"/>
              <a:t> vi </a:t>
            </a:r>
            <a:r>
              <a:rPr lang="en-US" sz="1200" err="1"/>
              <a:t>gần</a:t>
            </a:r>
            <a:r>
              <a:rPr lang="en-US" sz="1200"/>
              <a:t> </a:t>
            </a:r>
            <a:r>
              <a:rPr lang="en-US" sz="1200" err="1"/>
              <a:t>giống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kinh</a:t>
            </a:r>
            <a:r>
              <a:rPr lang="en-US" sz="1200"/>
              <a:t> </a:t>
            </a:r>
            <a:r>
              <a:rPr lang="en-US" sz="1200" err="1"/>
              <a:t>tế</a:t>
            </a:r>
            <a:r>
              <a:rPr lang="en-US" sz="1200"/>
              <a:t> </a:t>
            </a:r>
            <a:r>
              <a:rPr lang="en-US" sz="1200" err="1"/>
              <a:t>nào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1200 (Demographic, casa transactions, debit transactions)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T02/2025 do RB </a:t>
            </a:r>
            <a:r>
              <a:rPr lang="en-US" sz="1200" err="1"/>
              <a:t>cung</a:t>
            </a:r>
            <a:r>
              <a:rPr lang="en-US" sz="1200"/>
              <a:t> </a:t>
            </a:r>
            <a:r>
              <a:rPr lang="en-US" sz="1200" err="1"/>
              <a:t>cấp</a:t>
            </a:r>
            <a:r>
              <a:rPr lang="en-US" sz="120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Precision 80% </a:t>
            </a:r>
            <a:r>
              <a:rPr lang="en-US" sz="1200" err="1"/>
              <a:t>theo</a:t>
            </a:r>
            <a:r>
              <a:rPr lang="en-US" sz="1200"/>
              <a:t> cut-off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phân</a:t>
            </a:r>
            <a:r>
              <a:rPr lang="en-US" sz="1200"/>
              <a:t> </a:t>
            </a:r>
            <a:r>
              <a:rPr lang="en-US" sz="1200" err="1"/>
              <a:t>khúc</a:t>
            </a:r>
            <a:r>
              <a:rPr lang="en-US" sz="1200"/>
              <a:t> </a:t>
            </a:r>
            <a:r>
              <a:rPr lang="en-US" sz="1200" err="1"/>
              <a:t>quan</a:t>
            </a:r>
            <a:r>
              <a:rPr lang="en-US" sz="1200"/>
              <a:t> </a:t>
            </a:r>
            <a:r>
              <a:rPr lang="en-US" sz="1200" err="1"/>
              <a:t>trọng</a:t>
            </a:r>
            <a:r>
              <a:rPr lang="en-US" sz="1200"/>
              <a:t> AFF, MAFF, UPPER MASS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3tr, Test: 1tr, Serving: 6tr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61E5F5-7DEA-126F-FBE2-C722802A5EDE}"/>
              </a:ext>
            </a:extLst>
          </p:cNvPr>
          <p:cNvSpPr/>
          <p:nvPr/>
        </p:nvSpPr>
        <p:spPr bwMode="auto">
          <a:xfrm>
            <a:off x="9763780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4A78FF-7E9B-767B-C829-1E99F2F73B6C}"/>
              </a:ext>
            </a:extLst>
          </p:cNvPr>
          <p:cNvSpPr/>
          <p:nvPr/>
        </p:nvSpPr>
        <p:spPr bwMode="auto">
          <a:xfrm>
            <a:off x="10856356" y="4351944"/>
            <a:ext cx="1044000" cy="612000"/>
          </a:xfrm>
          <a:prstGeom prst="rect">
            <a:avLst/>
          </a:prstGeom>
          <a:solidFill>
            <a:srgbClr val="0E9AA7">
              <a:alpha val="25000"/>
            </a:srgbClr>
          </a:solidFill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2F0F5834-9571-083F-8564-C63852F65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330961"/>
              </p:ext>
            </p:extLst>
          </p:nvPr>
        </p:nvGraphicFramePr>
        <p:xfrm>
          <a:off x="6309508" y="3477460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B3A2F84F-0757-5FC1-BB8E-27E9355A19B6}"/>
              </a:ext>
            </a:extLst>
          </p:cNvPr>
          <p:cNvSpPr txBox="1">
            <a:spLocks/>
          </p:cNvSpPr>
          <p:nvPr/>
        </p:nvSpPr>
        <p:spPr bwMode="gray">
          <a:xfrm>
            <a:off x="11719322" y="6414447"/>
            <a:ext cx="472686" cy="3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GB" sz="2041" b="0" kern="1200">
                <a:solidFill>
                  <a:srgbClr val="AAAAAA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523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10474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65710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220946" algn="l" rtl="0" fontAlgn="base">
              <a:spcBef>
                <a:spcPct val="0"/>
              </a:spcBef>
              <a:spcAft>
                <a:spcPct val="0"/>
              </a:spcAft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77618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331421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886657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441893" algn="l" defTabSz="1110474" rtl="0" eaLnBrk="1" latinLnBrk="0" hangingPunct="1">
              <a:defRPr sz="194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330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1AAED-6163-4724-AD23-2EB3F0C94845}" type="slidenum">
              <a:rPr kumimoji="0" lang="en-US" sz="2041" b="1" i="0" u="none" strike="noStrike" kern="1200" cap="none" spc="0" normalizeH="0" baseline="0" noProof="0" smtClean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330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sz="2041" b="0" i="0" u="none" strike="noStrike" kern="1200" cap="none" spc="0" normalizeH="0" baseline="0" noProof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A1AB8E-820E-0087-215C-8474D48C4BE6}"/>
              </a:ext>
            </a:extLst>
          </p:cNvPr>
          <p:cNvSpPr txBox="1"/>
          <p:nvPr/>
        </p:nvSpPr>
        <p:spPr>
          <a:xfrm>
            <a:off x="3542409" y="3538133"/>
            <a:ext cx="2358422" cy="64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Auto retrain with new features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Monthly update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E7D90F-74F5-28DF-3E05-0F3260E86BC1}"/>
              </a:ext>
            </a:extLst>
          </p:cNvPr>
          <p:cNvSpPr/>
          <p:nvPr/>
        </p:nvSpPr>
        <p:spPr>
          <a:xfrm>
            <a:off x="3744971" y="4893406"/>
            <a:ext cx="1933074" cy="91240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3CE0EA-D09E-61CD-E714-A4EC6B5482CC}"/>
              </a:ext>
            </a:extLst>
          </p:cNvPr>
          <p:cNvSpPr txBox="1"/>
          <p:nvPr/>
        </p:nvSpPr>
        <p:spPr>
          <a:xfrm>
            <a:off x="3821192" y="4678724"/>
            <a:ext cx="1780632" cy="86820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Demographics</a:t>
            </a:r>
          </a:p>
          <a:p>
            <a:pPr marL="171450" marR="0" lvl="0" indent="-17145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CASA transaction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7CA662-40DC-DF9F-47AE-B211E008C8D3}"/>
              </a:ext>
            </a:extLst>
          </p:cNvPr>
          <p:cNvSpPr/>
          <p:nvPr/>
        </p:nvSpPr>
        <p:spPr>
          <a:xfrm>
            <a:off x="3765195" y="4612575"/>
            <a:ext cx="1912850" cy="601862"/>
          </a:xfrm>
          <a:prstGeom prst="rect">
            <a:avLst/>
          </a:prstGeom>
          <a:noFill/>
          <a:ln w="38100" cap="sq" cmpd="sng" algn="ctr">
            <a:solidFill>
              <a:srgbClr val="EE452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9E758B-D985-DD46-7FE5-97CF91FA8BA7}"/>
              </a:ext>
            </a:extLst>
          </p:cNvPr>
          <p:cNvSpPr/>
          <p:nvPr/>
        </p:nvSpPr>
        <p:spPr>
          <a:xfrm rot="20754569">
            <a:off x="5184184" y="4548764"/>
            <a:ext cx="612000" cy="288000"/>
          </a:xfrm>
          <a:prstGeom prst="rect">
            <a:avLst/>
          </a:prstGeom>
          <a:solidFill>
            <a:srgbClr val="EE452F"/>
          </a:solidFill>
          <a:ln w="6350" cap="sq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MVP 0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317BCA-AA3A-4047-3FB9-B2B28401FAC7}"/>
              </a:ext>
            </a:extLst>
          </p:cNvPr>
          <p:cNvGrpSpPr/>
          <p:nvPr/>
        </p:nvGrpSpPr>
        <p:grpSpPr>
          <a:xfrm>
            <a:off x="3429895" y="2693698"/>
            <a:ext cx="2594197" cy="3532517"/>
            <a:chOff x="3567113" y="771013"/>
            <a:chExt cx="2594197" cy="3703749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A12F0B1-7F53-C847-EFDB-136B6EE47D04}"/>
                </a:ext>
              </a:extLst>
            </p:cNvPr>
            <p:cNvSpPr/>
            <p:nvPr/>
          </p:nvSpPr>
          <p:spPr>
            <a:xfrm>
              <a:off x="3567113" y="779945"/>
              <a:ext cx="2583806" cy="3694817"/>
            </a:xfrm>
            <a:prstGeom prst="roundRect">
              <a:avLst>
                <a:gd name="adj" fmla="val 6345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3252D94-5C0C-E1AD-6899-EB5BAD952231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Model</a:t>
              </a: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991CF50-CD1E-01F9-524A-9A4EAA746A59}"/>
              </a:ext>
            </a:extLst>
          </p:cNvPr>
          <p:cNvCxnSpPr>
            <a:cxnSpLocks/>
          </p:cNvCxnSpPr>
          <p:nvPr/>
        </p:nvCxnSpPr>
        <p:spPr>
          <a:xfrm>
            <a:off x="3438160" y="4457727"/>
            <a:ext cx="2591385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lgDashDotDot"/>
            <a:miter lim="800000"/>
            <a:tailEnd type="non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0C377B0-167C-08C2-6822-0B7C9979DB78}"/>
              </a:ext>
            </a:extLst>
          </p:cNvPr>
          <p:cNvSpPr txBox="1"/>
          <p:nvPr/>
        </p:nvSpPr>
        <p:spPr>
          <a:xfrm>
            <a:off x="4380960" y="4089708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A0E476-191F-77A8-78F2-8EC7967262C8}"/>
              </a:ext>
            </a:extLst>
          </p:cNvPr>
          <p:cNvSpPr/>
          <p:nvPr/>
        </p:nvSpPr>
        <p:spPr bwMode="auto">
          <a:xfrm>
            <a:off x="177351" y="3502685"/>
            <a:ext cx="2963939" cy="1912639"/>
          </a:xfrm>
          <a:prstGeom prst="rect">
            <a:avLst/>
          </a:prstGeom>
          <a:noFill/>
          <a:ln w="9525">
            <a:solidFill>
              <a:srgbClr val="DA251C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999D79-10A7-68F4-6D84-0C4099073CF0}"/>
              </a:ext>
            </a:extLst>
          </p:cNvPr>
          <p:cNvGrpSpPr/>
          <p:nvPr/>
        </p:nvGrpSpPr>
        <p:grpSpPr>
          <a:xfrm>
            <a:off x="83388" y="2699240"/>
            <a:ext cx="3194810" cy="3526975"/>
            <a:chOff x="3567113" y="779945"/>
            <a:chExt cx="2592237" cy="369793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D74B606-7770-C091-E987-0F50ECA598DF}"/>
                </a:ext>
              </a:extLst>
            </p:cNvPr>
            <p:cNvSpPr/>
            <p:nvPr/>
          </p:nvSpPr>
          <p:spPr>
            <a:xfrm>
              <a:off x="3567113" y="779945"/>
              <a:ext cx="2583806" cy="3697937"/>
            </a:xfrm>
            <a:prstGeom prst="roundRect">
              <a:avLst>
                <a:gd name="adj" fmla="val 5101"/>
              </a:avLst>
            </a:prstGeom>
            <a:noFill/>
            <a:ln w="6350" cap="sq" cmpd="sng" algn="ctr">
              <a:solidFill>
                <a:srgbClr val="DA251C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DE81E5A-E51A-D8BE-88D5-B8DDAAF73422}"/>
                </a:ext>
              </a:extLst>
            </p:cNvPr>
            <p:cNvSpPr/>
            <p:nvPr/>
          </p:nvSpPr>
          <p:spPr>
            <a:xfrm>
              <a:off x="3575544" y="781908"/>
              <a:ext cx="2583806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 IS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CA846B0-0347-FF11-5E1A-84A857711415}"/>
              </a:ext>
            </a:extLst>
          </p:cNvPr>
          <p:cNvSpPr/>
          <p:nvPr/>
        </p:nvSpPr>
        <p:spPr>
          <a:xfrm>
            <a:off x="6165806" y="2699240"/>
            <a:ext cx="3355439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C56FA62-F54C-5089-CE26-CA1145473EE2}"/>
              </a:ext>
            </a:extLst>
          </p:cNvPr>
          <p:cNvSpPr/>
          <p:nvPr/>
        </p:nvSpPr>
        <p:spPr>
          <a:xfrm>
            <a:off x="6165804" y="2680330"/>
            <a:ext cx="3355441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84E8E1D-0F28-EDC6-9591-ED2A0BFBE919}"/>
              </a:ext>
            </a:extLst>
          </p:cNvPr>
          <p:cNvSpPr txBox="1"/>
          <p:nvPr/>
        </p:nvSpPr>
        <p:spPr>
          <a:xfrm>
            <a:off x="3694793" y="3182247"/>
            <a:ext cx="2184885" cy="31533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Customer Segmentation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A67D119-CE82-D9DD-B43F-91FCF916FBCD}"/>
              </a:ext>
            </a:extLst>
          </p:cNvPr>
          <p:cNvGrpSpPr/>
          <p:nvPr/>
        </p:nvGrpSpPr>
        <p:grpSpPr>
          <a:xfrm>
            <a:off x="7137657" y="4705699"/>
            <a:ext cx="1500204" cy="1100660"/>
            <a:chOff x="7948214" y="4193046"/>
            <a:chExt cx="1354285" cy="154491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61E10F-DDF6-0DB9-8932-111F8020079B}"/>
                </a:ext>
              </a:extLst>
            </p:cNvPr>
            <p:cNvGrpSpPr/>
            <p:nvPr/>
          </p:nvGrpSpPr>
          <p:grpSpPr>
            <a:xfrm>
              <a:off x="7948214" y="4193046"/>
              <a:ext cx="1174013" cy="1145720"/>
              <a:chOff x="7320676" y="3925063"/>
              <a:chExt cx="1174013" cy="1145720"/>
            </a:xfrm>
          </p:grpSpPr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FE6E241D-0413-8BD3-F55A-539426618DD4}"/>
                  </a:ext>
                </a:extLst>
              </p:cNvPr>
              <p:cNvCxnSpPr>
                <a:cxnSpLocks/>
                <a:stCxn id="116" idx="0"/>
                <a:endCxn id="118" idx="2"/>
              </p:cNvCxnSpPr>
              <p:nvPr/>
            </p:nvCxnSpPr>
            <p:spPr bwMode="auto">
              <a:xfrm rot="16200000" flipV="1">
                <a:off x="7622027" y="4198121"/>
                <a:ext cx="751583" cy="993741"/>
              </a:xfrm>
              <a:prstGeom prst="bentConnector3">
                <a:avLst>
                  <a:gd name="adj1" fmla="val 50000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EDB5941-1E75-2DE6-A280-89D73EBFC264}"/>
                  </a:ext>
                </a:extLst>
              </p:cNvPr>
              <p:cNvSpPr/>
              <p:nvPr/>
            </p:nvSpPr>
            <p:spPr bwMode="auto">
              <a:xfrm>
                <a:off x="7320676" y="3925063"/>
                <a:ext cx="360544" cy="394137"/>
              </a:xfrm>
              <a:prstGeom prst="rect">
                <a:avLst/>
              </a:prstGeom>
              <a:solidFill>
                <a:srgbClr val="0E9AA7">
                  <a:alpha val="39000"/>
                </a:srgbClr>
              </a:solidFill>
              <a:ln w="9525">
                <a:solidFill>
                  <a:srgbClr val="0E9AA7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D3D2C6-EAC3-272B-58F6-8879C7A46098}"/>
                </a:ext>
              </a:extLst>
            </p:cNvPr>
            <p:cNvSpPr/>
            <p:nvPr/>
          </p:nvSpPr>
          <p:spPr bwMode="auto">
            <a:xfrm>
              <a:off x="8941955" y="5338766"/>
              <a:ext cx="360544" cy="399190"/>
            </a:xfrm>
            <a:prstGeom prst="rect">
              <a:avLst/>
            </a:prstGeom>
            <a:pattFill prst="wdUpDiag">
              <a:fgClr>
                <a:srgbClr val="FFFFFF">
                  <a:lumMod val="75000"/>
                </a:srgbClr>
              </a:fgClr>
              <a:bgClr>
                <a:srgbClr val="FFFFFF"/>
              </a:bgClr>
            </a:pattFill>
            <a:ln w="9525">
              <a:solidFill>
                <a:srgbClr val="FFFFFF">
                  <a:lumMod val="50000"/>
                </a:srgbClr>
              </a:solidFill>
              <a:prstDash val="sysDash"/>
              <a:round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B5FA4C2B-3077-A7E3-9EF8-82B022844FA2}"/>
              </a:ext>
            </a:extLst>
          </p:cNvPr>
          <p:cNvSpPr/>
          <p:nvPr/>
        </p:nvSpPr>
        <p:spPr bwMode="auto">
          <a:xfrm rot="5400000">
            <a:off x="3091773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292A3E9-7CC7-40B5-488B-415A058BDB14}"/>
              </a:ext>
            </a:extLst>
          </p:cNvPr>
          <p:cNvSpPr/>
          <p:nvPr/>
        </p:nvSpPr>
        <p:spPr bwMode="auto">
          <a:xfrm rot="5400000">
            <a:off x="5814237" y="428243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C0B53-54BC-35E6-2B09-9F00704E5C42}"/>
              </a:ext>
            </a:extLst>
          </p:cNvPr>
          <p:cNvSpPr txBox="1"/>
          <p:nvPr/>
        </p:nvSpPr>
        <p:spPr>
          <a:xfrm>
            <a:off x="7640483" y="4059155"/>
            <a:ext cx="1775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+900K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Undefined customer to Defined customer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823FA5-E3B5-79E9-BD96-81F2DFBFD617}"/>
              </a:ext>
            </a:extLst>
          </p:cNvPr>
          <p:cNvSpPr/>
          <p:nvPr/>
        </p:nvSpPr>
        <p:spPr bwMode="auto">
          <a:xfrm>
            <a:off x="6257809" y="3505860"/>
            <a:ext cx="3050599" cy="1912639"/>
          </a:xfrm>
          <a:prstGeom prst="rect">
            <a:avLst/>
          </a:prstGeom>
          <a:noFill/>
          <a:ln w="9525">
            <a:solidFill>
              <a:srgbClr val="0E9AA7"/>
            </a:solidFill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02AFC96-513F-DE6D-00C7-05AC6E47D317}"/>
              </a:ext>
            </a:extLst>
          </p:cNvPr>
          <p:cNvSpPr/>
          <p:nvPr/>
        </p:nvSpPr>
        <p:spPr bwMode="auto">
          <a:xfrm>
            <a:off x="7378837" y="3377281"/>
            <a:ext cx="1123752" cy="301734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65A0BB9-ECF2-5C9D-AE60-41B6FE6D955F}"/>
              </a:ext>
            </a:extLst>
          </p:cNvPr>
          <p:cNvSpPr/>
          <p:nvPr/>
        </p:nvSpPr>
        <p:spPr bwMode="auto">
          <a:xfrm>
            <a:off x="1117243" y="3360740"/>
            <a:ext cx="1123752" cy="301734"/>
          </a:xfrm>
          <a:prstGeom prst="rect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Defined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C7A95E0-5BA9-79E6-C3D2-0A84E6997097}"/>
              </a:ext>
            </a:extLst>
          </p:cNvPr>
          <p:cNvSpPr/>
          <p:nvPr/>
        </p:nvSpPr>
        <p:spPr>
          <a:xfrm>
            <a:off x="9656724" y="2699240"/>
            <a:ext cx="2383247" cy="3523997"/>
          </a:xfrm>
          <a:prstGeom prst="roundRect">
            <a:avLst>
              <a:gd name="adj" fmla="val 3261"/>
            </a:avLst>
          </a:prstGeom>
          <a:noFill/>
          <a:ln w="6350" cap="sq" cmpd="sng" algn="ctr">
            <a:solidFill>
              <a:srgbClr val="0E9A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32A6E0D-37BF-39CD-449F-ED80C903A37B}"/>
              </a:ext>
            </a:extLst>
          </p:cNvPr>
          <p:cNvSpPr/>
          <p:nvPr/>
        </p:nvSpPr>
        <p:spPr>
          <a:xfrm>
            <a:off x="9646333" y="2680330"/>
            <a:ext cx="241592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0F1A9-FFAA-B5A3-0A1D-CB9B3A644451}"/>
              </a:ext>
            </a:extLst>
          </p:cNvPr>
          <p:cNvSpPr txBox="1"/>
          <p:nvPr/>
        </p:nvSpPr>
        <p:spPr>
          <a:xfrm>
            <a:off x="9664233" y="3298452"/>
            <a:ext cx="2365301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Targeted unverified customer</a:t>
            </a: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52AE23EE-0EB7-3940-DF8A-03A20555F983}"/>
              </a:ext>
            </a:extLst>
          </p:cNvPr>
          <p:cNvSpPr/>
          <p:nvPr/>
        </p:nvSpPr>
        <p:spPr bwMode="auto">
          <a:xfrm rot="5400000">
            <a:off x="10640155" y="3923274"/>
            <a:ext cx="370948" cy="356519"/>
          </a:xfrm>
          <a:prstGeom prst="rightArrow">
            <a:avLst>
              <a:gd name="adj1" fmla="val 50001"/>
              <a:gd name="adj2" fmla="val 50000"/>
            </a:avLst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73D6C66-AAE4-C47E-5CD5-9CA1E9F6BA0F}"/>
              </a:ext>
            </a:extLst>
          </p:cNvPr>
          <p:cNvSpPr txBox="1"/>
          <p:nvPr/>
        </p:nvSpPr>
        <p:spPr>
          <a:xfrm>
            <a:off x="9873060" y="4453711"/>
            <a:ext cx="821718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Unverified customers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5C4BE6-2AEA-08A7-E0AB-471B8846565E}"/>
              </a:ext>
            </a:extLst>
          </p:cNvPr>
          <p:cNvSpPr txBox="1"/>
          <p:nvPr/>
        </p:nvSpPr>
        <p:spPr>
          <a:xfrm>
            <a:off x="10920632" y="4453711"/>
            <a:ext cx="935999" cy="4592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marR="0" lvl="0" indent="0" algn="ctr" defTabSz="914400" eaLnBrk="1" fontAlgn="base" latinLnBrk="0" hangingPunct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Verified customers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B08CF3F-A370-FBC3-A7C4-679E28F135F1}"/>
              </a:ext>
            </a:extLst>
          </p:cNvPr>
          <p:cNvSpPr/>
          <p:nvPr/>
        </p:nvSpPr>
        <p:spPr bwMode="auto">
          <a:xfrm rot="5400000">
            <a:off x="10691769" y="5058525"/>
            <a:ext cx="267720" cy="356519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5486A5A-267E-AC33-9F63-1A418BC340AB}"/>
              </a:ext>
            </a:extLst>
          </p:cNvPr>
          <p:cNvSpPr/>
          <p:nvPr/>
        </p:nvSpPr>
        <p:spPr bwMode="auto">
          <a:xfrm>
            <a:off x="9763780" y="5447695"/>
            <a:ext cx="2123699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New customer insight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E5BE28E9-C2A6-8389-D9F5-139DC242D0EF}"/>
              </a:ext>
            </a:extLst>
          </p:cNvPr>
          <p:cNvCxnSpPr>
            <a:cxnSpLocks/>
            <a:stCxn id="132" idx="2"/>
            <a:endCxn id="103" idx="2"/>
          </p:cNvCxnSpPr>
          <p:nvPr/>
        </p:nvCxnSpPr>
        <p:spPr bwMode="auto">
          <a:xfrm rot="5400000">
            <a:off x="7607992" y="3008576"/>
            <a:ext cx="331445" cy="6103832"/>
          </a:xfrm>
          <a:prstGeom prst="bentConnector3">
            <a:avLst>
              <a:gd name="adj1" fmla="val 155176"/>
            </a:avLst>
          </a:prstGeom>
          <a:solidFill>
            <a:srgbClr val="FFFFFF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171E2E2E-83BC-F9A9-B2C4-3BAB901A2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129807"/>
              </p:ext>
            </p:extLst>
          </p:nvPr>
        </p:nvGraphicFramePr>
        <p:xfrm>
          <a:off x="162465" y="3474494"/>
          <a:ext cx="299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1D7160D0-4980-A331-C6DD-BEBA473CA7ED}"/>
              </a:ext>
            </a:extLst>
          </p:cNvPr>
          <p:cNvSpPr/>
          <p:nvPr/>
        </p:nvSpPr>
        <p:spPr bwMode="auto">
          <a:xfrm rot="5400000">
            <a:off x="9315774" y="4282438"/>
            <a:ext cx="584737" cy="350579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4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6" name="Picture 6" descr="We are here Images - Free Download on Freepik">
            <a:extLst>
              <a:ext uri="{FF2B5EF4-FFF2-40B4-BE49-F238E27FC236}">
                <a16:creationId xmlns:a16="http://schemas.microsoft.com/office/drawing/2014/main" id="{641F617D-D283-F41C-C4C7-1746EA932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106562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041568-89A8-2842-F055-1BF81915F4C6}"/>
              </a:ext>
            </a:extLst>
          </p:cNvPr>
          <p:cNvSpPr txBox="1"/>
          <p:nvPr/>
        </p:nvSpPr>
        <p:spPr>
          <a:xfrm>
            <a:off x="6886175" y="2248331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6B1A50-58FD-B959-4C9D-BD3843F3616D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Envolve</a:t>
            </a:r>
            <a:r>
              <a:rPr kumimoji="0" lang="en-US" sz="1200" b="1" i="1" u="none" strike="noStrike" kern="0" cap="none" spc="0" normalizeH="0" baseline="0" noProof="0">
                <a:ln>
                  <a:noFill/>
                </a:ln>
                <a:solidFill>
                  <a:srgbClr val="0E9AA7"/>
                </a:solidFill>
                <a:effectLst/>
                <a:uLnTx/>
                <a:uFillTx/>
              </a:rPr>
              <a:t>: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Tracking E2E campaign lifecycle, collect more customer insight &amp; enhance customer experience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394A5-BEAF-4119-9D17-502E92017467}"/>
              </a:ext>
            </a:extLst>
          </p:cNvPr>
          <p:cNvSpPr txBox="1"/>
          <p:nvPr/>
        </p:nvSpPr>
        <p:spPr>
          <a:xfrm>
            <a:off x="7413172" y="125832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915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A217-271F-6486-D762-76B7914B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F459E2-7560-962F-19BB-360A785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91" y="53511"/>
            <a:ext cx="11082528" cy="384721"/>
          </a:xfrm>
        </p:spPr>
        <p:txBody>
          <a:bodyPr/>
          <a:lstStyle/>
          <a:p>
            <a:r>
              <a:rPr lang="en-US"/>
              <a:t>QLYC-9474| Propensity model for Real-estate demand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0F9B52-1D2F-3404-E2B7-33FF263C554D}"/>
              </a:ext>
            </a:extLst>
          </p:cNvPr>
          <p:cNvSpPr txBox="1"/>
          <p:nvPr/>
        </p:nvSpPr>
        <p:spPr>
          <a:xfrm>
            <a:off x="177351" y="465240"/>
            <a:ext cx="12030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/>
              <a:t>Pain point: </a:t>
            </a:r>
            <a:r>
              <a:rPr lang="en-US" sz="1200" err="1"/>
              <a:t>Số</a:t>
            </a:r>
            <a:r>
              <a:rPr lang="en-US" sz="1200"/>
              <a:t> </a:t>
            </a:r>
            <a:r>
              <a:rPr lang="en-US" sz="1200" err="1"/>
              <a:t>lượng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AFF RB </a:t>
            </a:r>
            <a:r>
              <a:rPr lang="en-US" sz="1200" err="1"/>
              <a:t>lớn</a:t>
            </a:r>
            <a:r>
              <a:rPr lang="en-US" sz="1200"/>
              <a:t> (~120k KH),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phương</a:t>
            </a:r>
            <a:r>
              <a:rPr lang="en-US" sz="1200"/>
              <a:t> </a:t>
            </a:r>
            <a:r>
              <a:rPr lang="en-US" sz="1200" err="1"/>
              <a:t>án</a:t>
            </a:r>
            <a:r>
              <a:rPr lang="en-US" sz="1200"/>
              <a:t> </a:t>
            </a:r>
            <a:r>
              <a:rPr lang="en-US" sz="1200" err="1"/>
              <a:t>xác</a:t>
            </a:r>
            <a:r>
              <a:rPr lang="en-US" sz="1200"/>
              <a:t>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dẫn</a:t>
            </a:r>
            <a:r>
              <a:rPr lang="en-US" sz="1200"/>
              <a:t> </a:t>
            </a:r>
            <a:r>
              <a:rPr lang="en-US" sz="1200" err="1"/>
              <a:t>đến</a:t>
            </a:r>
            <a:r>
              <a:rPr lang="en-US" sz="1200"/>
              <a:t> </a:t>
            </a:r>
            <a:r>
              <a:rPr lang="en-US" sz="1200" err="1"/>
              <a:t>nguy</a:t>
            </a:r>
            <a:r>
              <a:rPr lang="en-US" sz="1200"/>
              <a:t> </a:t>
            </a:r>
            <a:r>
              <a:rPr lang="en-US" sz="1200" err="1"/>
              <a:t>cơ</a:t>
            </a:r>
            <a:r>
              <a:rPr lang="en-US" sz="1200"/>
              <a:t> chi </a:t>
            </a:r>
            <a:r>
              <a:rPr lang="en-US" sz="1200" err="1"/>
              <a:t>phí</a:t>
            </a:r>
            <a:r>
              <a:rPr lang="en-US" sz="1200"/>
              <a:t> MKT </a:t>
            </a:r>
            <a:r>
              <a:rPr lang="en-US" sz="1200" err="1"/>
              <a:t>lớn</a:t>
            </a:r>
            <a:r>
              <a:rPr lang="en-US" sz="1200"/>
              <a:t> </a:t>
            </a:r>
            <a:r>
              <a:rPr lang="en-US" sz="1200" err="1"/>
              <a:t>và</a:t>
            </a:r>
            <a:r>
              <a:rPr lang="en-US" sz="1200"/>
              <a:t> </a:t>
            </a:r>
            <a:r>
              <a:rPr lang="en-US" sz="1200" err="1"/>
              <a:t>ảnh</a:t>
            </a:r>
            <a:r>
              <a:rPr lang="en-US" sz="1200"/>
              <a:t> </a:t>
            </a:r>
            <a:r>
              <a:rPr lang="en-US" sz="1200" err="1"/>
              <a:t>hưởng</a:t>
            </a:r>
            <a:r>
              <a:rPr lang="en-US" sz="1200"/>
              <a:t> </a:t>
            </a:r>
            <a:r>
              <a:rPr lang="en-US" sz="1200" err="1"/>
              <a:t>trải</a:t>
            </a:r>
            <a:r>
              <a:rPr lang="en-US" sz="1200"/>
              <a:t> </a:t>
            </a:r>
            <a:r>
              <a:rPr lang="en-US" sz="1200" err="1"/>
              <a:t>nghiệm</a:t>
            </a:r>
            <a:r>
              <a:rPr lang="en-US" sz="1200"/>
              <a:t> </a:t>
            </a:r>
            <a:r>
              <a:rPr lang="en-US" sz="1200" err="1"/>
              <a:t>khách</a:t>
            </a:r>
            <a:r>
              <a:rPr lang="en-US" sz="1200"/>
              <a:t> hàng</a:t>
            </a:r>
          </a:p>
          <a:p>
            <a:pPr>
              <a:spcAft>
                <a:spcPts val="600"/>
              </a:spcAft>
            </a:pPr>
            <a:r>
              <a:rPr lang="en-US" sz="1200" b="1" err="1"/>
              <a:t>Giải</a:t>
            </a:r>
            <a:r>
              <a:rPr lang="en-US" sz="1200" b="1"/>
              <a:t> </a:t>
            </a:r>
            <a:r>
              <a:rPr lang="en-US" sz="1200" b="1" err="1"/>
              <a:t>pháp</a:t>
            </a:r>
            <a:r>
              <a:rPr lang="en-US" sz="1200"/>
              <a:t>: </a:t>
            </a:r>
            <a:r>
              <a:rPr lang="en-US" sz="1200" err="1"/>
              <a:t>Xây</a:t>
            </a:r>
            <a:r>
              <a:rPr lang="en-US" sz="1200"/>
              <a:t> </a:t>
            </a:r>
            <a:r>
              <a:rPr lang="en-US" sz="1200" err="1"/>
              <a:t>dựng</a:t>
            </a:r>
            <a:r>
              <a:rPr lang="en-US" sz="1200"/>
              <a:t> ML Models </a:t>
            </a:r>
            <a:r>
              <a:rPr lang="en-US" sz="1200" err="1"/>
              <a:t>dự</a:t>
            </a:r>
            <a:r>
              <a:rPr lang="en-US" sz="1200"/>
              <a:t> </a:t>
            </a:r>
            <a:r>
              <a:rPr lang="en-US" sz="1200" err="1"/>
              <a:t>báo</a:t>
            </a:r>
            <a:r>
              <a:rPr lang="en-US" sz="1200"/>
              <a:t> KH </a:t>
            </a:r>
            <a:r>
              <a:rPr lang="en-US" sz="1200" err="1"/>
              <a:t>tiềm</a:t>
            </a:r>
            <a:r>
              <a:rPr lang="en-US" sz="1200"/>
              <a:t> </a:t>
            </a:r>
            <a:r>
              <a:rPr lang="en-US" sz="1200" err="1"/>
              <a:t>năng</a:t>
            </a:r>
            <a:r>
              <a:rPr lang="en-US" sz="1200"/>
              <a:t> </a:t>
            </a:r>
            <a:r>
              <a:rPr lang="en-US" sz="1200" err="1"/>
              <a:t>bán</a:t>
            </a:r>
            <a:r>
              <a:rPr lang="en-US" sz="1200"/>
              <a:t> </a:t>
            </a:r>
            <a:r>
              <a:rPr lang="en-US" sz="1200" err="1"/>
              <a:t>bất</a:t>
            </a:r>
            <a:r>
              <a:rPr lang="en-US" sz="1200"/>
              <a:t> </a:t>
            </a:r>
            <a:r>
              <a:rPr lang="en-US" sz="1200" err="1"/>
              <a:t>động</a:t>
            </a:r>
            <a:r>
              <a:rPr lang="en-US" sz="1200"/>
              <a:t> </a:t>
            </a:r>
            <a:r>
              <a:rPr lang="en-US" sz="1200" err="1"/>
              <a:t>sản</a:t>
            </a:r>
            <a:endParaRPr lang="en-US" sz="1200"/>
          </a:p>
          <a:p>
            <a:pPr>
              <a:spcAft>
                <a:spcPts val="600"/>
              </a:spcAft>
            </a:pPr>
            <a:r>
              <a:rPr lang="en-US" sz="1200" b="1" err="1"/>
              <a:t>Thông</a:t>
            </a:r>
            <a:r>
              <a:rPr lang="en-US" sz="1200" b="1"/>
              <a:t> tin chi </a:t>
            </a:r>
            <a:r>
              <a:rPr lang="en-US" sz="1200" b="1" err="1"/>
              <a:t>tiết</a:t>
            </a:r>
            <a:r>
              <a:rPr lang="en-US" sz="1200" b="1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Số</a:t>
            </a:r>
            <a:r>
              <a:rPr lang="en-US" sz="1200" b="1"/>
              <a:t> </a:t>
            </a:r>
            <a:r>
              <a:rPr lang="en-US" sz="1200" b="1" err="1"/>
              <a:t>lượng</a:t>
            </a:r>
            <a:r>
              <a:rPr lang="en-US" sz="1200" b="1"/>
              <a:t> feature</a:t>
            </a:r>
            <a:r>
              <a:rPr lang="en-US" sz="1200"/>
              <a:t>: 3269 (</a:t>
            </a:r>
            <a:r>
              <a:rPr lang="en-US" sz="1200" err="1"/>
              <a:t>tất</a:t>
            </a:r>
            <a:r>
              <a:rPr lang="en-US" sz="1200"/>
              <a:t> </a:t>
            </a:r>
            <a:r>
              <a:rPr lang="en-US" sz="1200" err="1"/>
              <a:t>cả</a:t>
            </a:r>
            <a:r>
              <a:rPr lang="en-US" sz="1200"/>
              <a:t> </a:t>
            </a:r>
            <a:r>
              <a:rPr lang="en-US" sz="1200" err="1"/>
              <a:t>các</a:t>
            </a:r>
            <a:r>
              <a:rPr lang="en-US" sz="1200"/>
              <a:t> </a:t>
            </a:r>
            <a:r>
              <a:rPr lang="en-US" sz="1200" err="1"/>
              <a:t>nhóm</a:t>
            </a:r>
            <a:r>
              <a:rPr lang="en-US" sz="1200"/>
              <a:t> feature </a:t>
            </a:r>
            <a:r>
              <a:rPr lang="en-US" sz="1200" err="1"/>
              <a:t>trong</a:t>
            </a:r>
            <a:r>
              <a:rPr lang="en-US" sz="1200"/>
              <a:t> feature store)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Label</a:t>
            </a:r>
            <a:r>
              <a:rPr lang="en-US" sz="1200"/>
              <a:t>: Data label </a:t>
            </a:r>
            <a:r>
              <a:rPr lang="en-US" sz="1200" err="1"/>
              <a:t>từ</a:t>
            </a:r>
            <a:r>
              <a:rPr lang="en-US" sz="1200"/>
              <a:t> RB Mart </a:t>
            </a:r>
            <a:r>
              <a:rPr lang="en-US" sz="1200" err="1"/>
              <a:t>theo</a:t>
            </a:r>
            <a:r>
              <a:rPr lang="en-US" sz="1200"/>
              <a:t> rule </a:t>
            </a:r>
            <a:r>
              <a:rPr lang="en-US" sz="1200" err="1"/>
              <a:t>đã</a:t>
            </a:r>
            <a:r>
              <a:rPr lang="en-US" sz="1200"/>
              <a:t> </a:t>
            </a:r>
            <a:r>
              <a:rPr lang="en-US" sz="1200" err="1"/>
              <a:t>thống</a:t>
            </a:r>
            <a:r>
              <a:rPr lang="en-US" sz="1200"/>
              <a:t> </a:t>
            </a:r>
            <a:r>
              <a:rPr lang="en-US" sz="1200" err="1"/>
              <a:t>nhất</a:t>
            </a:r>
            <a:r>
              <a:rPr lang="en-US" sz="1200"/>
              <a:t> </a:t>
            </a:r>
            <a:r>
              <a:rPr lang="en-US" sz="1200" err="1"/>
              <a:t>với</a:t>
            </a:r>
            <a:r>
              <a:rPr lang="en-US" sz="1200"/>
              <a:t> ĐVKD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Performance</a:t>
            </a:r>
            <a:r>
              <a:rPr lang="en-US" sz="1200"/>
              <a:t>: Recall 50% </a:t>
            </a:r>
            <a:r>
              <a:rPr lang="en-US" sz="1200" err="1"/>
              <a:t>cho</a:t>
            </a:r>
            <a:r>
              <a:rPr lang="en-US" sz="1200"/>
              <a:t> top 10%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Sizing (số lượng KH)</a:t>
            </a:r>
            <a:r>
              <a:rPr lang="en-US" sz="1200"/>
              <a:t>:  Train: 900k, Test: 100k, Serving: 100k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2D6AD9-C2ED-87BF-113B-8587262E5EE4}"/>
              </a:ext>
            </a:extLst>
          </p:cNvPr>
          <p:cNvSpPr/>
          <p:nvPr/>
        </p:nvSpPr>
        <p:spPr>
          <a:xfrm>
            <a:off x="3893561" y="4996276"/>
            <a:ext cx="1933074" cy="912403"/>
          </a:xfrm>
          <a:prstGeom prst="rect">
            <a:avLst/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5350C-7297-291F-1CBA-626F10526A3D}"/>
              </a:ext>
            </a:extLst>
          </p:cNvPr>
          <p:cNvGrpSpPr/>
          <p:nvPr/>
        </p:nvGrpSpPr>
        <p:grpSpPr>
          <a:xfrm>
            <a:off x="3578485" y="2796568"/>
            <a:ext cx="2594197" cy="3356519"/>
            <a:chOff x="3567113" y="771013"/>
            <a:chExt cx="2594197" cy="35192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09F177-4B78-BD4F-8122-9E3357CCA966}"/>
                </a:ext>
              </a:extLst>
            </p:cNvPr>
            <p:cNvSpPr/>
            <p:nvPr/>
          </p:nvSpPr>
          <p:spPr>
            <a:xfrm>
              <a:off x="3567113" y="779945"/>
              <a:ext cx="2583806" cy="3510288"/>
            </a:xfrm>
            <a:prstGeom prst="roundRect">
              <a:avLst>
                <a:gd name="adj" fmla="val 6345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DC1337-5B98-1838-2011-B861D34531F8}"/>
                </a:ext>
              </a:extLst>
            </p:cNvPr>
            <p:cNvSpPr/>
            <p:nvPr/>
          </p:nvSpPr>
          <p:spPr>
            <a:xfrm>
              <a:off x="3577503" y="771013"/>
              <a:ext cx="258380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ML Model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5FBC20-EE29-4652-5439-BC84D24B021F}"/>
              </a:ext>
            </a:extLst>
          </p:cNvPr>
          <p:cNvCxnSpPr>
            <a:cxnSpLocks/>
          </p:cNvCxnSpPr>
          <p:nvPr/>
        </p:nvCxnSpPr>
        <p:spPr>
          <a:xfrm>
            <a:off x="3586750" y="4862247"/>
            <a:ext cx="2591385" cy="0"/>
          </a:xfrm>
          <a:prstGeom prst="line">
            <a:avLst/>
          </a:prstGeom>
          <a:ln w="3175" cap="flat">
            <a:solidFill>
              <a:schemeClr val="tx1"/>
            </a:solidFill>
            <a:prstDash val="lgDashDot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9C0741-E337-3741-857E-0CC1163DF2CF}"/>
              </a:ext>
            </a:extLst>
          </p:cNvPr>
          <p:cNvSpPr txBox="1"/>
          <p:nvPr/>
        </p:nvSpPr>
        <p:spPr>
          <a:xfrm>
            <a:off x="4528920" y="4523649"/>
            <a:ext cx="630852" cy="34772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/>
              <a:t>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14F6E-54AD-6AEC-727B-C5D1D7B2D501}"/>
              </a:ext>
            </a:extLst>
          </p:cNvPr>
          <p:cNvGrpSpPr/>
          <p:nvPr/>
        </p:nvGrpSpPr>
        <p:grpSpPr>
          <a:xfrm>
            <a:off x="231978" y="2802110"/>
            <a:ext cx="3194811" cy="3348000"/>
            <a:chOff x="3567113" y="779945"/>
            <a:chExt cx="2592238" cy="35102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1B5DD5-320C-63A6-1E70-6F58C6636E44}"/>
                </a:ext>
              </a:extLst>
            </p:cNvPr>
            <p:cNvSpPr/>
            <p:nvPr/>
          </p:nvSpPr>
          <p:spPr>
            <a:xfrm>
              <a:off x="3567113" y="779945"/>
              <a:ext cx="2583806" cy="3510287"/>
            </a:xfrm>
            <a:prstGeom prst="roundRect">
              <a:avLst>
                <a:gd name="adj" fmla="val 5101"/>
              </a:avLst>
            </a:prstGeom>
            <a:noFill/>
            <a:ln w="63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2AC070-C97C-939F-543C-7A8681C27A6D}"/>
                </a:ext>
              </a:extLst>
            </p:cNvPr>
            <p:cNvSpPr/>
            <p:nvPr/>
          </p:nvSpPr>
          <p:spPr>
            <a:xfrm>
              <a:off x="3567114" y="781908"/>
              <a:ext cx="2592237" cy="377450"/>
            </a:xfrm>
            <a:prstGeom prst="roundRect">
              <a:avLst>
                <a:gd name="adj" fmla="val 50000"/>
              </a:avLst>
            </a:prstGeom>
            <a:solidFill>
              <a:srgbClr val="EE452F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chemeClr val="bg1"/>
                  </a:solidFill>
                </a:rPr>
                <a:t>AS IS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B5486-1F33-C118-DB1A-F89B2272D39A}"/>
              </a:ext>
            </a:extLst>
          </p:cNvPr>
          <p:cNvSpPr/>
          <p:nvPr/>
        </p:nvSpPr>
        <p:spPr>
          <a:xfrm>
            <a:off x="6314396" y="2802111"/>
            <a:ext cx="2968460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6A594-4203-A5EE-49F4-A636E67CB857}"/>
              </a:ext>
            </a:extLst>
          </p:cNvPr>
          <p:cNvSpPr/>
          <p:nvPr/>
        </p:nvSpPr>
        <p:spPr>
          <a:xfrm>
            <a:off x="6314394" y="2783200"/>
            <a:ext cx="2968462" cy="360000"/>
          </a:xfrm>
          <a:prstGeom prst="roundRect">
            <a:avLst>
              <a:gd name="adj" fmla="val 38488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TO BE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466A8A5-1FC2-FAD5-A109-CE84926F1091}"/>
              </a:ext>
            </a:extLst>
          </p:cNvPr>
          <p:cNvSpPr/>
          <p:nvPr/>
        </p:nvSpPr>
        <p:spPr bwMode="auto">
          <a:xfrm rot="5400000">
            <a:off x="3240363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CC08E7A-89A9-6A27-0D4A-F82CF44D32EC}"/>
              </a:ext>
            </a:extLst>
          </p:cNvPr>
          <p:cNvSpPr/>
          <p:nvPr/>
        </p:nvSpPr>
        <p:spPr bwMode="auto">
          <a:xfrm rot="5400000">
            <a:off x="5962827" y="4385308"/>
            <a:ext cx="584737" cy="350579"/>
          </a:xfrm>
          <a:prstGeom prst="triangle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7C129-D449-09C3-8B4B-38E8221508B3}"/>
              </a:ext>
            </a:extLst>
          </p:cNvPr>
          <p:cNvSpPr/>
          <p:nvPr/>
        </p:nvSpPr>
        <p:spPr>
          <a:xfrm>
            <a:off x="9416695" y="2802110"/>
            <a:ext cx="2587201" cy="3348000"/>
          </a:xfrm>
          <a:prstGeom prst="roundRect">
            <a:avLst>
              <a:gd name="adj" fmla="val 3261"/>
            </a:avLst>
          </a:prstGeom>
          <a:noFill/>
          <a:ln w="6350" cap="sq">
            <a:solidFill>
              <a:srgbClr val="0E9A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E59752-32BD-8B19-7F37-253AAB50B994}"/>
              </a:ext>
            </a:extLst>
          </p:cNvPr>
          <p:cNvSpPr/>
          <p:nvPr/>
        </p:nvSpPr>
        <p:spPr>
          <a:xfrm>
            <a:off x="9406304" y="2783200"/>
            <a:ext cx="2622676" cy="360000"/>
          </a:xfrm>
          <a:prstGeom prst="roundRect">
            <a:avLst>
              <a:gd name="adj" fmla="val 32715"/>
            </a:avLst>
          </a:prstGeom>
          <a:solidFill>
            <a:srgbClr val="0E9AA7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b="1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0E709-7DF5-3253-A715-8953A171DDA4}"/>
              </a:ext>
            </a:extLst>
          </p:cNvPr>
          <p:cNvSpPr/>
          <p:nvPr/>
        </p:nvSpPr>
        <p:spPr bwMode="auto">
          <a:xfrm>
            <a:off x="9554830" y="5550565"/>
            <a:ext cx="2309731" cy="447075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New customer insight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8124D3-8872-280C-1E78-9C77D38254CA}"/>
              </a:ext>
            </a:extLst>
          </p:cNvPr>
          <p:cNvCxnSpPr>
            <a:cxnSpLocks/>
            <a:stCxn id="18" idx="2"/>
            <a:endCxn id="5" idx="2"/>
          </p:cNvCxnSpPr>
          <p:nvPr/>
        </p:nvCxnSpPr>
        <p:spPr bwMode="auto">
          <a:xfrm rot="5400000">
            <a:off x="7712319" y="3155709"/>
            <a:ext cx="155447" cy="5839308"/>
          </a:xfrm>
          <a:prstGeom prst="bentConnector3">
            <a:avLst>
              <a:gd name="adj1" fmla="val 247060"/>
            </a:avLst>
          </a:prstGeom>
          <a:solidFill>
            <a:schemeClr val="accent1"/>
          </a:solidFill>
          <a:ln w="38100" cap="flat" cmpd="sng" algn="ctr">
            <a:solidFill>
              <a:srgbClr val="0E9AA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7F8D5B-17E8-CDD2-943B-7E18A1FF94B3}"/>
              </a:ext>
            </a:extLst>
          </p:cNvPr>
          <p:cNvSpPr/>
          <p:nvPr/>
        </p:nvSpPr>
        <p:spPr bwMode="auto">
          <a:xfrm rot="5400000">
            <a:off x="9080429" y="4392054"/>
            <a:ext cx="546468" cy="298820"/>
          </a:xfrm>
          <a:prstGeom prst="triangle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FF4A1-A812-D99E-021B-10A6E64EB2EE}"/>
              </a:ext>
            </a:extLst>
          </p:cNvPr>
          <p:cNvSpPr txBox="1"/>
          <p:nvPr/>
        </p:nvSpPr>
        <p:spPr>
          <a:xfrm>
            <a:off x="3748958" y="3984526"/>
            <a:ext cx="2358422" cy="5866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Learn new behaviors quarterly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Deliver outputs monthly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24D0F-E7CF-FF17-16FB-F5912CB926FE}"/>
              </a:ext>
            </a:extLst>
          </p:cNvPr>
          <p:cNvSpPr txBox="1"/>
          <p:nvPr/>
        </p:nvSpPr>
        <p:spPr>
          <a:xfrm>
            <a:off x="3708022" y="3331718"/>
            <a:ext cx="2294166" cy="56622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Machine learning model for identifying potential real-estate customers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6834C-D72A-068C-97DB-75039C881C7F}"/>
              </a:ext>
            </a:extLst>
          </p:cNvPr>
          <p:cNvSpPr txBox="1"/>
          <p:nvPr/>
        </p:nvSpPr>
        <p:spPr>
          <a:xfrm>
            <a:off x="3739061" y="5261831"/>
            <a:ext cx="1552310" cy="87621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Demographics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CASA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/>
              <a:t>Card</a:t>
            </a:r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 algn="l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2CBC5C-DB1F-5D73-17B9-9D42DF76B6CB}"/>
              </a:ext>
            </a:extLst>
          </p:cNvPr>
          <p:cNvSpPr/>
          <p:nvPr/>
        </p:nvSpPr>
        <p:spPr>
          <a:xfrm>
            <a:off x="3682795" y="5109400"/>
            <a:ext cx="2397111" cy="912403"/>
          </a:xfrm>
          <a:prstGeom prst="rect">
            <a:avLst/>
          </a:prstGeom>
          <a:noFill/>
          <a:ln w="38100" cap="sq">
            <a:solidFill>
              <a:srgbClr val="EE45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4A194-14C2-283D-8F0A-EBB0A216DDFA}"/>
              </a:ext>
            </a:extLst>
          </p:cNvPr>
          <p:cNvSpPr txBox="1"/>
          <p:nvPr/>
        </p:nvSpPr>
        <p:spPr>
          <a:xfrm>
            <a:off x="4981351" y="5247329"/>
            <a:ext cx="1262432" cy="80438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/>
              <a:t>Bond/FD</a:t>
            </a:r>
          </a:p>
          <a:p>
            <a:r>
              <a:rPr lang="en-US"/>
              <a:t>Loan</a:t>
            </a:r>
          </a:p>
          <a:p>
            <a:r>
              <a:rPr lang="en-US"/>
              <a:t>CIC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04C94-ED37-1010-B5FB-8DFDEE2BE378}"/>
              </a:ext>
            </a:extLst>
          </p:cNvPr>
          <p:cNvSpPr/>
          <p:nvPr/>
        </p:nvSpPr>
        <p:spPr bwMode="auto">
          <a:xfrm>
            <a:off x="6561520" y="3795071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Improve Conversion rate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6ACCD2-F121-59BB-1826-A6D7C8264F34}"/>
              </a:ext>
            </a:extLst>
          </p:cNvPr>
          <p:cNvSpPr/>
          <p:nvPr/>
        </p:nvSpPr>
        <p:spPr bwMode="auto">
          <a:xfrm>
            <a:off x="6561520" y="3370585"/>
            <a:ext cx="2520000" cy="280799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/>
              <a:t>Specific segmentation by campaign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C3670EC-073D-BE9C-9C85-8A88B93FC0F2}"/>
              </a:ext>
            </a:extLst>
          </p:cNvPr>
          <p:cNvSpPr/>
          <p:nvPr/>
        </p:nvSpPr>
        <p:spPr bwMode="auto">
          <a:xfrm rot="5400000">
            <a:off x="7647855" y="4108605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1D8699-F395-FECF-16C1-F3B0DD7739C9}"/>
              </a:ext>
            </a:extLst>
          </p:cNvPr>
          <p:cNvSpPr/>
          <p:nvPr/>
        </p:nvSpPr>
        <p:spPr bwMode="auto">
          <a:xfrm>
            <a:off x="6561520" y="4879277"/>
            <a:ext cx="2520000" cy="1157529"/>
          </a:xfrm>
          <a:prstGeom prst="rect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3CB7A9-A8FC-DA45-A678-927EA8BAFE40}"/>
              </a:ext>
            </a:extLst>
          </p:cNvPr>
          <p:cNvSpPr txBox="1"/>
          <p:nvPr/>
        </p:nvSpPr>
        <p:spPr>
          <a:xfrm>
            <a:off x="6561520" y="5004521"/>
            <a:ext cx="2520000" cy="90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>
                <a:solidFill>
                  <a:schemeClr val="bg1"/>
                </a:solidFill>
              </a:rPr>
              <a:t>Campaign strategies using model-driven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FFBED-5DC0-2499-4CBF-79464B2EAB10}"/>
              </a:ext>
            </a:extLst>
          </p:cNvPr>
          <p:cNvSpPr/>
          <p:nvPr/>
        </p:nvSpPr>
        <p:spPr bwMode="auto">
          <a:xfrm>
            <a:off x="9557126" y="3289346"/>
            <a:ext cx="2309732" cy="342380"/>
          </a:xfrm>
          <a:prstGeom prst="rect">
            <a:avLst/>
          </a:prstGeom>
          <a:solidFill>
            <a:srgbClr val="0E9AA7">
              <a:alpha val="55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1: </a:t>
            </a:r>
            <a:r>
              <a:rPr lang="en-US" sz="1100"/>
              <a:t>The legend Da Nang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8AA812-5CFC-B9B0-994A-7791B7749EC6}"/>
              </a:ext>
            </a:extLst>
          </p:cNvPr>
          <p:cNvSpPr/>
          <p:nvPr/>
        </p:nvSpPr>
        <p:spPr bwMode="auto">
          <a:xfrm>
            <a:off x="9554831" y="3753881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EA5BD-7BB1-019C-61AF-9A60CA93E43C}"/>
              </a:ext>
            </a:extLst>
          </p:cNvPr>
          <p:cNvSpPr/>
          <p:nvPr/>
        </p:nvSpPr>
        <p:spPr bwMode="auto">
          <a:xfrm>
            <a:off x="9554831" y="418774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Campaign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EDB01B-4594-0A7C-E104-7EE9424E2071}"/>
              </a:ext>
            </a:extLst>
          </p:cNvPr>
          <p:cNvSpPr/>
          <p:nvPr/>
        </p:nvSpPr>
        <p:spPr bwMode="auto">
          <a:xfrm>
            <a:off x="9554831" y="4616678"/>
            <a:ext cx="2314322" cy="324000"/>
          </a:xfrm>
          <a:prstGeom prst="rect">
            <a:avLst/>
          </a:prstGeom>
          <a:solidFill>
            <a:srgbClr val="0E9AA7">
              <a:alpha val="20000"/>
            </a:srgbClr>
          </a:solidFill>
          <a:ln w="12700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100" b="1"/>
              <a:t>…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6118F51-4C90-8682-64EA-A62056150B52}"/>
              </a:ext>
            </a:extLst>
          </p:cNvPr>
          <p:cNvSpPr/>
          <p:nvPr/>
        </p:nvSpPr>
        <p:spPr bwMode="auto">
          <a:xfrm rot="5400000">
            <a:off x="10538327" y="4862272"/>
            <a:ext cx="347330" cy="720000"/>
          </a:xfrm>
          <a:prstGeom prst="rightArrow">
            <a:avLst/>
          </a:prstGeom>
          <a:solidFill>
            <a:srgbClr val="0E9AA7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4A026-570C-E2EC-24AF-8F6F36F82714}"/>
              </a:ext>
            </a:extLst>
          </p:cNvPr>
          <p:cNvSpPr txBox="1"/>
          <p:nvPr/>
        </p:nvSpPr>
        <p:spPr>
          <a:xfrm>
            <a:off x="417931" y="3445085"/>
            <a:ext cx="290215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171450" indent="-1714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/>
            </a:lvl1pPr>
          </a:lstStyle>
          <a:p>
            <a:pPr marL="0" indent="0">
              <a:buNone/>
            </a:pPr>
            <a:r>
              <a:rPr lang="en-US" sz="1200" b="1"/>
              <a:t>A mass-scale digital marketing campaign driven by a simple rule-based filtering approach with: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8EC5FA-CF61-8C90-2DAD-90144DCAEBDA}"/>
              </a:ext>
            </a:extLst>
          </p:cNvPr>
          <p:cNvSpPr txBox="1"/>
          <p:nvPr/>
        </p:nvSpPr>
        <p:spPr>
          <a:xfrm>
            <a:off x="643792" y="4407263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feedback or data-tracking loop to enhance rules/models or track campaign 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709237-443F-08D2-2C37-5266DA3C8726}"/>
              </a:ext>
            </a:extLst>
          </p:cNvPr>
          <p:cNvSpPr txBox="1"/>
          <p:nvPr/>
        </p:nvSpPr>
        <p:spPr>
          <a:xfrm>
            <a:off x="643792" y="5122366"/>
            <a:ext cx="2450431" cy="5335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indent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No Data-driven strategies integrating both Digital &amp; Physical channels</a:t>
            </a: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7BFC87B-CDA0-BBCD-7425-BFED335145DD}"/>
              </a:ext>
            </a:extLst>
          </p:cNvPr>
          <p:cNvSpPr/>
          <p:nvPr/>
        </p:nvSpPr>
        <p:spPr bwMode="auto">
          <a:xfrm>
            <a:off x="369363" y="4507798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7FC2C26-8416-9155-C109-6DD13A2119D1}"/>
              </a:ext>
            </a:extLst>
          </p:cNvPr>
          <p:cNvSpPr/>
          <p:nvPr/>
        </p:nvSpPr>
        <p:spPr bwMode="auto">
          <a:xfrm>
            <a:off x="379753" y="5165207"/>
            <a:ext cx="203901" cy="232769"/>
          </a:xfrm>
          <a:prstGeom prst="mathMultiply">
            <a:avLst/>
          </a:prstGeom>
          <a:solidFill>
            <a:srgbClr val="EE452F"/>
          </a:solidFill>
          <a:ln w="9525">
            <a:noFill/>
            <a:prstDash val="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177D4-C057-ED57-318D-7B54D3A5EFC5}"/>
              </a:ext>
            </a:extLst>
          </p:cNvPr>
          <p:cNvSpPr/>
          <p:nvPr/>
        </p:nvSpPr>
        <p:spPr>
          <a:xfrm rot="20754569">
            <a:off x="5516038" y="4925486"/>
            <a:ext cx="612000" cy="288000"/>
          </a:xfrm>
          <a:prstGeom prst="rect">
            <a:avLst/>
          </a:prstGeom>
          <a:solidFill>
            <a:srgbClr val="EE452F"/>
          </a:solidFill>
          <a:ln w="635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000" b="1">
                <a:solidFill>
                  <a:schemeClr val="bg1"/>
                </a:solidFill>
              </a:rPr>
              <a:t>MVP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F085-DCF8-8264-EBAB-D99C14984697}"/>
              </a:ext>
            </a:extLst>
          </p:cNvPr>
          <p:cNvSpPr txBox="1"/>
          <p:nvPr/>
        </p:nvSpPr>
        <p:spPr>
          <a:xfrm>
            <a:off x="4630359" y="6407093"/>
            <a:ext cx="590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solidFill>
                  <a:srgbClr val="0E9AA7"/>
                </a:solidFill>
              </a:rPr>
              <a:t>Envolve</a:t>
            </a:r>
            <a:r>
              <a:rPr lang="en-US" sz="1200" b="1" i="1">
                <a:solidFill>
                  <a:srgbClr val="0E9AA7"/>
                </a:solidFill>
              </a:rPr>
              <a:t>:</a:t>
            </a:r>
            <a:r>
              <a:rPr lang="en-US" sz="1200" i="1"/>
              <a:t> Tracking E2E campaign lifecycle, collect more customer insight &amp; enhance customer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438CF-C97D-44F8-9A54-F01AA1A97D45}"/>
              </a:ext>
            </a:extLst>
          </p:cNvPr>
          <p:cNvSpPr txBox="1"/>
          <p:nvPr/>
        </p:nvSpPr>
        <p:spPr>
          <a:xfrm>
            <a:off x="6107380" y="1185705"/>
            <a:ext cx="1881060" cy="73841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88AD9-D55C-4A22-BD4A-ECF863C3EB7C}"/>
              </a:ext>
            </a:extLst>
          </p:cNvPr>
          <p:cNvSpPr txBox="1"/>
          <p:nvPr/>
        </p:nvSpPr>
        <p:spPr>
          <a:xfrm>
            <a:off x="6561520" y="1426131"/>
            <a:ext cx="3790472" cy="7945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Serving</a:t>
            </a:r>
            <a:r>
              <a:rPr lang="en-US" sz="1200"/>
              <a:t>: Serving </a:t>
            </a:r>
            <a:r>
              <a:rPr lang="en-US" sz="1200" err="1"/>
              <a:t>theo</a:t>
            </a:r>
            <a:r>
              <a:rPr lang="en-US" sz="1200"/>
              <a:t> batch,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1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 </a:t>
            </a:r>
            <a:r>
              <a:rPr lang="en-US" sz="1200" err="1"/>
              <a:t>vào</a:t>
            </a:r>
            <a:r>
              <a:rPr lang="en-US" sz="1200"/>
              <a:t> </a:t>
            </a:r>
            <a:r>
              <a:rPr lang="en-US" sz="1200" err="1"/>
              <a:t>ngày</a:t>
            </a:r>
            <a:r>
              <a:rPr lang="en-US" sz="1200"/>
              <a:t> 16-17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err="1"/>
              <a:t>Tần</a:t>
            </a:r>
            <a:r>
              <a:rPr lang="en-US" sz="1200" b="1"/>
              <a:t> </a:t>
            </a:r>
            <a:r>
              <a:rPr lang="en-US" sz="1200" b="1" err="1"/>
              <a:t>suất</a:t>
            </a:r>
            <a:r>
              <a:rPr lang="en-US" sz="1200" b="1"/>
              <a:t> refresh/update </a:t>
            </a:r>
            <a:r>
              <a:rPr lang="en-US" sz="1200" b="1" err="1"/>
              <a:t>mô</a:t>
            </a:r>
            <a:r>
              <a:rPr lang="en-US" sz="1200" b="1"/>
              <a:t> </a:t>
            </a:r>
            <a:r>
              <a:rPr lang="en-US" sz="1200" b="1" err="1"/>
              <a:t>hình</a:t>
            </a:r>
            <a:r>
              <a:rPr lang="en-US" sz="1200"/>
              <a:t>: </a:t>
            </a:r>
            <a:r>
              <a:rPr lang="en-US" sz="1200" err="1"/>
              <a:t>định</a:t>
            </a:r>
            <a:r>
              <a:rPr lang="en-US" sz="1200"/>
              <a:t> </a:t>
            </a:r>
            <a:r>
              <a:rPr lang="en-US" sz="1200" err="1"/>
              <a:t>kỳ</a:t>
            </a:r>
            <a:r>
              <a:rPr lang="en-US" sz="1200"/>
              <a:t> 3 </a:t>
            </a:r>
            <a:r>
              <a:rPr lang="en-US" sz="1200" err="1"/>
              <a:t>tháng</a:t>
            </a:r>
            <a:r>
              <a:rPr lang="en-US" sz="1200"/>
              <a:t> 1 </a:t>
            </a:r>
            <a:r>
              <a:rPr lang="en-US" sz="1200" err="1"/>
              <a:t>lần</a:t>
            </a:r>
            <a:r>
              <a:rPr lang="en-US" sz="1200"/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pic>
        <p:nvPicPr>
          <p:cNvPr id="45" name="Picture 6" descr="We are here Images - Free Download on Freepik">
            <a:extLst>
              <a:ext uri="{FF2B5EF4-FFF2-40B4-BE49-F238E27FC236}">
                <a16:creationId xmlns:a16="http://schemas.microsoft.com/office/drawing/2014/main" id="{A00777A5-8531-B873-E100-884D2724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0" t="13161" r="23379" b="14650"/>
          <a:stretch>
            <a:fillRect/>
          </a:stretch>
        </p:blipFill>
        <p:spPr bwMode="auto">
          <a:xfrm>
            <a:off x="6503818" y="2238540"/>
            <a:ext cx="394171" cy="5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355048-6ADC-DA29-C725-696A2684552A}"/>
              </a:ext>
            </a:extLst>
          </p:cNvPr>
          <p:cNvSpPr txBox="1"/>
          <p:nvPr/>
        </p:nvSpPr>
        <p:spPr>
          <a:xfrm>
            <a:off x="6886175" y="2380309"/>
            <a:ext cx="141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824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C676-FA49-5962-B81B-DD9DC734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46C0DA1-DF4A-4025-8B97-C2633998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err="1">
                <a:latin typeface="+mn-lt"/>
                <a:cs typeface="Times New Roman" panose="02020603050405020304" pitchFamily="18" charset="0"/>
              </a:rPr>
              <a:t>Mô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tả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thay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đổi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AU">
                <a:latin typeface="+mn-lt"/>
                <a:cs typeface="Times New Roman" panose="02020603050405020304" pitchFamily="18" charset="0"/>
              </a:rPr>
              <a:t> </a:t>
            </a:r>
            <a:r>
              <a:rPr lang="en-AU" err="1">
                <a:latin typeface="+mn-lt"/>
                <a:cs typeface="Times New Roman" panose="02020603050405020304" pitchFamily="18" charset="0"/>
              </a:rPr>
              <a:t>thống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BE22BA-E982-3AEE-47C5-1B473A34819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494ED54B-EA6A-AF10-93AF-DC52F250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33111"/>
              </p:ext>
            </p:extLst>
          </p:nvPr>
        </p:nvGraphicFramePr>
        <p:xfrm>
          <a:off x="527456" y="1142432"/>
          <a:ext cx="1076959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514">
                  <a:extLst>
                    <a:ext uri="{9D8B030D-6E8A-4147-A177-3AD203B41FA5}">
                      <a16:colId xmlns:a16="http://schemas.microsoft.com/office/drawing/2014/main" val="3458938680"/>
                    </a:ext>
                  </a:extLst>
                </a:gridCol>
                <a:gridCol w="2591755">
                  <a:extLst>
                    <a:ext uri="{9D8B030D-6E8A-4147-A177-3AD203B41FA5}">
                      <a16:colId xmlns:a16="http://schemas.microsoft.com/office/drawing/2014/main" val="1608458283"/>
                    </a:ext>
                  </a:extLst>
                </a:gridCol>
                <a:gridCol w="1629953">
                  <a:extLst>
                    <a:ext uri="{9D8B030D-6E8A-4147-A177-3AD203B41FA5}">
                      <a16:colId xmlns:a16="http://schemas.microsoft.com/office/drawing/2014/main" val="6265326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4830036"/>
                    </a:ext>
                  </a:extLst>
                </a:gridCol>
                <a:gridCol w="1724068">
                  <a:extLst>
                    <a:ext uri="{9D8B030D-6E8A-4147-A177-3AD203B41FA5}">
                      <a16:colId xmlns:a16="http://schemas.microsoft.com/office/drawing/2014/main" val="28832552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476655119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239915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System Profile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Sub-Item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6264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dirty="0"/>
                        <a:t>App Upload System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222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Model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139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ym typeface="Wingdings 2" panose="05020102010507070707" pitchFamily="18" charset="2"/>
                        </a:rPr>
                        <a:t>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031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Gateway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ym typeface="Wingdings 2" panose="05020102010507070707" pitchFamily="18" charset="2"/>
                        </a:rPr>
                        <a:t>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79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Management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9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Management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803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Ingestion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1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015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26CF-FC28-6FA9-274E-E1AA4E9D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6D5A94C-FF9A-FFD0-9FB1-03FA18DD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5AE87-3495-5464-DDBD-61E806C91216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C62182-F8EA-BDCA-64D7-3493995A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2136"/>
              </p:ext>
            </p:extLst>
          </p:nvPr>
        </p:nvGraphicFramePr>
        <p:xfrm>
          <a:off x="571499" y="1278383"/>
          <a:ext cx="11049000" cy="24218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3069">
                  <a:extLst>
                    <a:ext uri="{9D8B030D-6E8A-4147-A177-3AD203B41FA5}">
                      <a16:colId xmlns:a16="http://schemas.microsoft.com/office/drawing/2014/main" val="1147448285"/>
                    </a:ext>
                  </a:extLst>
                </a:gridCol>
                <a:gridCol w="2258004">
                  <a:extLst>
                    <a:ext uri="{9D8B030D-6E8A-4147-A177-3AD203B41FA5}">
                      <a16:colId xmlns:a16="http://schemas.microsoft.com/office/drawing/2014/main" val="3234409639"/>
                    </a:ext>
                  </a:extLst>
                </a:gridCol>
                <a:gridCol w="8067927">
                  <a:extLst>
                    <a:ext uri="{9D8B030D-6E8A-4147-A177-3AD203B41FA5}">
                      <a16:colId xmlns:a16="http://schemas.microsoft.com/office/drawing/2014/main" val="495585687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No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Domain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buNone/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  <a:latin typeface="Calibri (Body)"/>
                        </a:rPr>
                        <a:t>Description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0344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System classification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3210" indent="-283210" rtl="0" fontAlgn="base"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Hệ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thống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cấp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2,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phục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vụ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ng</a:t>
                      </a:r>
                      <a:r>
                        <a:rPr lang="vi-VN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ời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dung 8/5</a:t>
                      </a:r>
                      <a:endParaRPr lang="en-US" sz="1400" dirty="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043543"/>
                  </a:ext>
                </a:extLst>
              </a:tr>
              <a:tr h="503029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Access Control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JWT Authentication: User Service cấp Access (24h) &amp; Refresh Token (7 ngày).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Kong Gateway: Validate signature JWT trước khi request vào backend.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RBAC: Phân quyền chi tiết (User, Dept Manager, Admin).</a:t>
                      </a: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6108770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3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Data Security</a:t>
                      </a:r>
                      <a:endParaRPr lang="en-US" sz="1400">
                        <a:effectLst/>
                        <a:latin typeface="Calibri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Mã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hoá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tr</a:t>
                      </a:r>
                      <a:r>
                        <a:rPr lang="vi-VN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ư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ờng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dữ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liệu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nhạy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cảm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theo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cấu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hình</a:t>
                      </a:r>
                      <a:endParaRPr lang="en-US" sz="1400" baseline="0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  <a:p>
                      <a:pPr marL="285750" marR="0" indent="-285750" algn="l" rtl="0" eaLnBrk="1" fontAlgn="auto" latinLnBrk="0" hangingPunct="1">
                        <a:buClr>
                          <a:srgbClr val="000000"/>
                        </a:buClr>
                        <a:buSzPts val="1400"/>
                        <a:buFont typeface="Arial" panose="05000000000000000000" pitchFamily="2" charset="2"/>
                        <a:buChar char="•"/>
                      </a:pPr>
                      <a:r>
                        <a:rPr lang="en-US" sz="1400" dirty="0">
                          <a:effectLst/>
                          <a:latin typeface="Calibri (Body)"/>
                        </a:rPr>
                        <a:t>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726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834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6DD-26B0-11DA-368E-FDC1517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768CB4-7F2F-B1A6-8077-E92C8B2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Times New Roman"/>
                <a:cs typeface="Times New Roman"/>
              </a:rPr>
              <a:t>Model list</a:t>
            </a:r>
            <a:endParaRPr lang="en-AU" sz="3200">
              <a:solidFill>
                <a:schemeClr val="accent5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115D5-A19F-CF2D-1AC4-78F1B9F8AC15}"/>
              </a:ext>
            </a:extLst>
          </p:cNvPr>
          <p:cNvSpPr/>
          <p:nvPr/>
        </p:nvSpPr>
        <p:spPr>
          <a:xfrm>
            <a:off x="527456" y="723538"/>
            <a:ext cx="113501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349A74-C881-4C64-9984-12F5E736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4198"/>
              </p:ext>
            </p:extLst>
          </p:nvPr>
        </p:nvGraphicFramePr>
        <p:xfrm>
          <a:off x="1200150" y="850040"/>
          <a:ext cx="1022032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881">
                  <a:extLst>
                    <a:ext uri="{9D8B030D-6E8A-4147-A177-3AD203B41FA5}">
                      <a16:colId xmlns:a16="http://schemas.microsoft.com/office/drawing/2014/main" val="3738045121"/>
                    </a:ext>
                  </a:extLst>
                </a:gridCol>
                <a:gridCol w="7731444">
                  <a:extLst>
                    <a:ext uri="{9D8B030D-6E8A-4147-A177-3AD203B41FA5}">
                      <a16:colId xmlns:a16="http://schemas.microsoft.com/office/drawing/2014/main" val="1133464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Mô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Mục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đích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4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NBO_Housing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Dự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đoán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tiềm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năng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bất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động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68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err="1"/>
                        <a:t>Non_verified_segmentation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Phân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chưa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minh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0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Xsell_v2_CC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1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Xsell_v2_HomeEquity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90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Xsell_v2_Mortgage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6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Xsell_v2_Mfirst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71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Xsell_v2_FX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4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6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460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9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9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 txBox="1">
            <a:spLocks/>
          </p:cNvSpPr>
          <p:nvPr/>
        </p:nvSpPr>
        <p:spPr>
          <a:xfrm>
            <a:off x="673100" y="2650210"/>
            <a:ext cx="10515600" cy="18994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B81C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Thank You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673100" y="6219825"/>
            <a:ext cx="10515600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AEFDB-77E9-6F49-A567-61A20237C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8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0" y="1482480"/>
            <a:ext cx="12186745" cy="3131038"/>
          </a:xfrm>
          <a:prstGeom prst="rect">
            <a:avLst/>
          </a:prstGeom>
        </p:spPr>
      </p:pic>
      <p:sp>
        <p:nvSpPr>
          <p:cNvPr id="4" name="Title Placeholder 7"/>
          <p:cNvSpPr txBox="1">
            <a:spLocks/>
          </p:cNvSpPr>
          <p:nvPr/>
        </p:nvSpPr>
        <p:spPr>
          <a:xfrm>
            <a:off x="576577" y="1762538"/>
            <a:ext cx="4300223" cy="257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Calibri" charset="0"/>
              </a:rPr>
              <a:t>0</a:t>
            </a:r>
            <a:r>
              <a:rPr lang="en-US" sz="27000" b="0">
                <a:solidFill>
                  <a:prstClr val="white"/>
                </a:solidFill>
              </a:rPr>
              <a:t>1</a:t>
            </a:r>
            <a:endParaRPr kumimoji="0" lang="en-US" sz="27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5" name="Title Placeholder 7"/>
          <p:cNvSpPr txBox="1">
            <a:spLocks/>
          </p:cNvSpPr>
          <p:nvPr/>
        </p:nvSpPr>
        <p:spPr>
          <a:xfrm>
            <a:off x="4544391" y="2112579"/>
            <a:ext cx="7205649" cy="12402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Business requirement</a:t>
            </a:r>
          </a:p>
        </p:txBody>
      </p:sp>
      <p:sp>
        <p:nvSpPr>
          <p:cNvPr id="6" name="Title Placeholder 7"/>
          <p:cNvSpPr txBox="1">
            <a:spLocks/>
          </p:cNvSpPr>
          <p:nvPr/>
        </p:nvSpPr>
        <p:spPr>
          <a:xfrm>
            <a:off x="4544392" y="3223743"/>
            <a:ext cx="7205648" cy="1109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it-IT" sz="2300" dirty="0">
                <a:solidFill>
                  <a:srgbClr val="FFB81C"/>
                </a:solidFill>
              </a:rPr>
              <a:t>App Upload File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682388"/>
            <a:ext cx="3084394" cy="0"/>
          </a:xfrm>
          <a:prstGeom prst="line">
            <a:avLst/>
          </a:prstGeom>
          <a:ln w="165100" cap="rnd">
            <a:solidFill>
              <a:srgbClr val="FFB8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9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Nhu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nghiệp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vụ</a:t>
            </a:r>
            <a:endParaRPr lang="en-AU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6199" y="1292548"/>
            <a:ext cx="11121469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Mục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tiêu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trình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BAR: 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..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..</a:t>
            </a:r>
            <a:endParaRPr lang="en-US" b="1" dirty="0">
              <a:latin typeface="Calibri (Body)"/>
              <a:cs typeface="Calibri" panose="020F0502020204030204" pitchFamily="34" charset="0"/>
            </a:endParaRPr>
          </a:p>
          <a:p>
            <a:pPr marL="285750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  <a:cs typeface="Calibri" panose="020F0502020204030204" pitchFamily="34" charset="0"/>
              </a:rPr>
              <a:t>QLYC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Luồng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hành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3200" dirty="0" err="1">
                <a:latin typeface="+mn-lt"/>
                <a:cs typeface="Times New Roman" panose="02020603050405020304" pitchFamily="18" charset="0"/>
              </a:rPr>
              <a:t>trình</a:t>
            </a:r>
            <a:r>
              <a:rPr lang="en-AU" sz="3200" dirty="0">
                <a:latin typeface="+mn-lt"/>
                <a:cs typeface="Times New Roman" panose="02020603050405020304" pitchFamily="18" charset="0"/>
              </a:rPr>
              <a:t> ng</a:t>
            </a:r>
            <a:r>
              <a:rPr lang="vi-VN" sz="3200" dirty="0">
                <a:latin typeface="+mn-lt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ời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upload file</a:t>
            </a:r>
            <a:endParaRPr lang="en-AU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vietda2\AppData\Local\Microsoft\Windows\INetCache\Content.MSO\43F70A96.tmp">
            <a:extLst>
              <a:ext uri="{FF2B5EF4-FFF2-40B4-BE49-F238E27FC236}">
                <a16:creationId xmlns:a16="http://schemas.microsoft.com/office/drawing/2014/main" id="{F3420663-C0A2-4F21-8A6F-6574F91DAF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8" y="1130450"/>
            <a:ext cx="6710123" cy="47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2;p104">
            <a:extLst>
              <a:ext uri="{FF2B5EF4-FFF2-40B4-BE49-F238E27FC236}">
                <a16:creationId xmlns:a16="http://schemas.microsoft.com/office/drawing/2014/main" id="{FFB1C43F-A862-478C-A644-28B1C7615B6C}"/>
              </a:ext>
            </a:extLst>
          </p:cNvPr>
          <p:cNvSpPr txBox="1"/>
          <p:nvPr/>
        </p:nvSpPr>
        <p:spPr>
          <a:xfrm>
            <a:off x="7375065" y="1130450"/>
            <a:ext cx="4502548" cy="555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Login (IAM)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login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Dataset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lô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file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lẻ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lô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zip,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thuế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file đ</a:t>
            </a:r>
            <a:r>
              <a:rPr lang="vi-VN" sz="1400" b="1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XML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Front-end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lỗi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lỗi</a:t>
            </a: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files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object storage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Preview Data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tóm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tắt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upload,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sample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thẩm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quyền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Phê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chối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files upload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load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mail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ng</a:t>
            </a:r>
            <a:r>
              <a:rPr lang="vi-VN" sz="1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ời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 Light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Yêu</a:t>
            </a:r>
            <a:r>
              <a:rPr lang="en-AU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sz="4000" dirty="0" err="1">
                <a:latin typeface="+mn-lt"/>
                <a:cs typeface="Times New Roman" panose="02020603050405020304" pitchFamily="18" charset="0"/>
              </a:rPr>
              <a:t>ch</a:t>
            </a:r>
            <a:r>
              <a:rPr lang="en-US" sz="4000" dirty="0" err="1">
                <a:latin typeface="+mn-lt"/>
                <a:cs typeface="Times New Roman" panose="02020603050405020304" pitchFamily="18" charset="0"/>
              </a:rPr>
              <a:t>ức</a:t>
            </a:r>
            <a:r>
              <a:rPr lang="en-US" sz="4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cs typeface="Times New Roman" panose="02020603050405020304" pitchFamily="18" charset="0"/>
              </a:rPr>
              <a:t>năng</a:t>
            </a:r>
            <a:endParaRPr lang="en-AU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2;p104">
            <a:extLst>
              <a:ext uri="{FF2B5EF4-FFF2-40B4-BE49-F238E27FC236}">
                <a16:creationId xmlns:a16="http://schemas.microsoft.com/office/drawing/2014/main" id="{B9296331-365E-41EB-AA3F-9918D0FE6205}"/>
              </a:ext>
            </a:extLst>
          </p:cNvPr>
          <p:cNvSpPr txBox="1"/>
          <p:nvPr/>
        </p:nvSpPr>
        <p:spPr>
          <a:xfrm>
            <a:off x="596199" y="1292548"/>
            <a:ext cx="11121469" cy="50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Mục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tiêu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trình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BAR: 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Upload file XML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theo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lô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hoặc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file đ</a:t>
            </a:r>
            <a:r>
              <a:rPr lang="vi-VN" b="1" i="1" dirty="0">
                <a:latin typeface="Calibri (Body)"/>
                <a:cs typeface="Calibri" panose="020F0502020204030204" pitchFamily="34" charset="0"/>
              </a:rPr>
              <a:t>ơ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n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lẻ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Gửi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yêu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cầu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phê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duyệt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Phê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duyệt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/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từ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chối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Preview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Validate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,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kiểm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tra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chất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lượng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>
                <a:latin typeface="Calibri (Body)"/>
                <a:cs typeface="Calibri" panose="020F0502020204030204" pitchFamily="34" charset="0"/>
              </a:rPr>
              <a:t>Download files</a:t>
            </a:r>
          </a:p>
          <a:p>
            <a:pPr marL="285750" lvl="1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Các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chức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năng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quản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trị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: </a:t>
            </a: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Quản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lý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User,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phân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quyền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Quản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lý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Dataset</a:t>
            </a: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Quản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lý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Rules validate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dữ</a:t>
            </a:r>
            <a:r>
              <a:rPr lang="en-US" b="1" i="1" dirty="0">
                <a:latin typeface="Calibri (Body)"/>
                <a:cs typeface="Calibri" panose="020F0502020204030204" pitchFamily="34" charset="0"/>
              </a:rPr>
              <a:t> </a:t>
            </a:r>
            <a:r>
              <a:rPr lang="en-US" b="1" i="1" dirty="0" err="1">
                <a:latin typeface="Calibri (Body)"/>
                <a:cs typeface="Calibri" panose="020F0502020204030204" pitchFamily="34" charset="0"/>
              </a:rPr>
              <a:t>liệu</a:t>
            </a: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endParaRPr lang="en-US" b="1" i="1" dirty="0">
              <a:latin typeface="Calibri (Body)"/>
              <a:cs typeface="Calibri" panose="020F0502020204030204" pitchFamily="34" charset="0"/>
            </a:endParaRPr>
          </a:p>
          <a:p>
            <a:pPr marL="742950" lvl="2" indent="-28575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v"/>
            </a:pPr>
            <a:endParaRPr lang="en-US" b="1" dirty="0">
              <a:latin typeface="Calibri (Body)"/>
              <a:cs typeface="Calibri" panose="020F0502020204030204" pitchFamily="34" charset="0"/>
            </a:endParaRPr>
          </a:p>
          <a:p>
            <a:pPr lvl="1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96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86EA-095E-F12B-F0A3-8F08ABD1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F18902-36AD-E669-9464-805287DA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 dirty="0" err="1">
                <a:latin typeface="+mn-lt"/>
                <a:cs typeface="Times New Roman" panose="02020603050405020304" pitchFamily="18" charset="0"/>
              </a:rPr>
              <a:t>Yêu</a:t>
            </a:r>
            <a:r>
              <a:rPr lang="en-AU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+mn-lt"/>
                <a:cs typeface="Times New Roman" panose="02020603050405020304" pitchFamily="18" charset="0"/>
              </a:rPr>
              <a:t>cầu</a:t>
            </a:r>
            <a:r>
              <a:rPr lang="en-AU" dirty="0">
                <a:latin typeface="+mn-lt"/>
                <a:cs typeface="Times New Roman" panose="02020603050405020304" pitchFamily="18" charset="0"/>
              </a:rPr>
              <a:t> phi </a:t>
            </a:r>
            <a:r>
              <a:rPr lang="en-AU" dirty="0" err="1">
                <a:latin typeface="+mn-lt"/>
                <a:cs typeface="Times New Roman" panose="02020603050405020304" pitchFamily="18" charset="0"/>
              </a:rPr>
              <a:t>ch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ức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năng</a:t>
            </a:r>
            <a:endParaRPr lang="en-AU" sz="3200" dirty="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68C503-2346-4ADE-C4E0-9D0B7F638A4D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A14666-B1BA-AFCF-8099-A4D4A5A8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11344"/>
              </p:ext>
            </p:extLst>
          </p:nvPr>
        </p:nvGraphicFramePr>
        <p:xfrm>
          <a:off x="313480" y="1549225"/>
          <a:ext cx="1154544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91">
                  <a:extLst>
                    <a:ext uri="{9D8B030D-6E8A-4147-A177-3AD203B41FA5}">
                      <a16:colId xmlns:a16="http://schemas.microsoft.com/office/drawing/2014/main" val="4245050839"/>
                    </a:ext>
                  </a:extLst>
                </a:gridCol>
                <a:gridCol w="2114444">
                  <a:extLst>
                    <a:ext uri="{9D8B030D-6E8A-4147-A177-3AD203B41FA5}">
                      <a16:colId xmlns:a16="http://schemas.microsoft.com/office/drawing/2014/main" val="2191234787"/>
                    </a:ext>
                  </a:extLst>
                </a:gridCol>
                <a:gridCol w="8512405">
                  <a:extLst>
                    <a:ext uri="{9D8B030D-6E8A-4147-A177-3AD203B41FA5}">
                      <a16:colId xmlns:a16="http://schemas.microsoft.com/office/drawing/2014/main" val="246076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Yếu tố chất lượng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Tiêu chuẩn đo lường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4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năng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Job Feature Engineering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dữ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vào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đầu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job </a:t>
                      </a:r>
                      <a:r>
                        <a:rPr lang="en-US" sz="1600" dirty="0" err="1"/>
                        <a:t>chờ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cờ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được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thỏa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mãn</a:t>
                      </a:r>
                      <a:r>
                        <a:rPr lang="en-US" sz="1600" dirty="0"/>
                        <a:t>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Thời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gian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xử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lý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5h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Có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cơ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chế</a:t>
                      </a:r>
                      <a:r>
                        <a:rPr lang="en-US" sz="1600" dirty="0"/>
                        <a:t> re-run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Job Model serving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Đặt</a:t>
                      </a:r>
                      <a:r>
                        <a:rPr lang="en-US" sz="1600" dirty="0"/>
                        <a:t> schedule </a:t>
                      </a: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kỳ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tùy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theo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yêu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cầu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từng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bài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toán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Hiện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tại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đang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là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chạy</a:t>
                      </a:r>
                      <a:r>
                        <a:rPr lang="en-US" sz="1600" dirty="0"/>
                        <a:t> batch monthly </a:t>
                      </a:r>
                      <a:r>
                        <a:rPr lang="en-US" sz="1600" dirty="0" err="1"/>
                        <a:t>sau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data input </a:t>
                      </a:r>
                      <a:r>
                        <a:rPr lang="en-US" sz="1600" dirty="0" err="1"/>
                        <a:t>đã</a:t>
                      </a:r>
                      <a:r>
                        <a:rPr lang="en-US" sz="1600" dirty="0"/>
                        <a:t> ready.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 err="1"/>
                        <a:t>Kiểm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cảnh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báo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hơn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nhận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Khả năng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luôn sẵn sàng truy cập 8x5 để phục vụ các công việc Phân tích dữ liệu của Data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5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mở rộng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năng lực xử lý theo tháng/theo tuần/theo ngày dựa theo nhu cầu sử dụng kết quả model của nghiệp vụ.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/>
                        <a:t>Hệ thống có khả năng mở rộng thêm nhiều features, triển khai thêm nhiều model theo nhu cầu của nghiệp vụ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Tính tin cậy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err="1"/>
                        <a:t>Đảm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bảo</a:t>
                      </a:r>
                      <a:r>
                        <a:rPr lang="en-US" sz="1600" dirty="0"/>
                        <a:t> feature store </a:t>
                      </a:r>
                      <a:r>
                        <a:rPr lang="en-US" sz="1600" dirty="0" err="1"/>
                        <a:t>được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tính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toán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sẵn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sàng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ML Models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err="1"/>
                        <a:t>Đảm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trong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chấp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nhận</a:t>
                      </a:r>
                      <a:r>
                        <a:rPr lang="en-US" sz="1600" dirty="0"/>
                        <a:t> (</a:t>
                      </a:r>
                      <a:r>
                        <a:rPr lang="en-US" sz="1600" dirty="0" err="1"/>
                        <a:t>Tùy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từng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đề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bài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cụ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thể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sẽ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thống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nhất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chỉ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tiêu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lưỡng</a:t>
                      </a:r>
                      <a:r>
                        <a:rPr lang="en-US" sz="1600" dirty="0"/>
                        <a:t> &amp; </a:t>
                      </a:r>
                      <a:r>
                        <a:rPr lang="en-US" sz="1600" dirty="0" err="1"/>
                        <a:t>ngưỡng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hiệu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quả</a:t>
                      </a:r>
                      <a:r>
                        <a:rPr lang="en-US" sz="1600" dirty="0"/>
                        <a:t> model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nghiệp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vụ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5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8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AFC0-1AF4-7DC1-9E2B-9104AAA9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3F39FA-81C5-0CF6-B6CE-E21B2F50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914400"/>
          </a:xfrm>
          <a:ln>
            <a:noFill/>
          </a:ln>
        </p:spPr>
        <p:txBody>
          <a:bodyPr>
            <a:normAutofit/>
          </a:bodyPr>
          <a:lstStyle/>
          <a:p>
            <a:pPr>
              <a:tabLst>
                <a:tab pos="228600" algn="l"/>
              </a:tabLst>
            </a:pPr>
            <a:r>
              <a:rPr lang="en-AU" sz="3200">
                <a:latin typeface="+mn-lt"/>
                <a:cs typeface="Times New Roman" panose="02020603050405020304" pitchFamily="18" charset="0"/>
              </a:rPr>
              <a:t>Biz 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679A0-EE1F-B77B-DA68-936E3F62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D5762-3BDC-484D-9503-7EA6D5A9A8C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D86E-6831-47C6-DD72-4D753C2F3A10}"/>
              </a:ext>
            </a:extLst>
          </p:cNvPr>
          <p:cNvSpPr/>
          <p:nvPr/>
        </p:nvSpPr>
        <p:spPr>
          <a:xfrm>
            <a:off x="596199" y="933812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oogle Shape;807;p104">
            <a:extLst>
              <a:ext uri="{FF2B5EF4-FFF2-40B4-BE49-F238E27FC236}">
                <a16:creationId xmlns:a16="http://schemas.microsoft.com/office/drawing/2014/main" id="{4B5BB798-52DC-B863-E1D5-B54D58C54454}"/>
              </a:ext>
            </a:extLst>
          </p:cNvPr>
          <p:cNvGrpSpPr/>
          <p:nvPr/>
        </p:nvGrpSpPr>
        <p:grpSpPr>
          <a:xfrm>
            <a:off x="9251808" y="2540443"/>
            <a:ext cx="908004" cy="902639"/>
            <a:chOff x="5483226" y="5110164"/>
            <a:chExt cx="260350" cy="258763"/>
          </a:xfrm>
        </p:grpSpPr>
        <p:sp>
          <p:nvSpPr>
            <p:cNvPr id="37" name="Google Shape;808;p104">
              <a:extLst>
                <a:ext uri="{FF2B5EF4-FFF2-40B4-BE49-F238E27FC236}">
                  <a16:creationId xmlns:a16="http://schemas.microsoft.com/office/drawing/2014/main" id="{D7214A92-56CE-1676-C52D-7575390BC19A}"/>
                </a:ext>
              </a:extLst>
            </p:cNvPr>
            <p:cNvSpPr/>
            <p:nvPr/>
          </p:nvSpPr>
          <p:spPr>
            <a:xfrm>
              <a:off x="5522913" y="5275264"/>
              <a:ext cx="82550" cy="93663"/>
            </a:xfrm>
            <a:custGeom>
              <a:avLst/>
              <a:gdLst/>
              <a:ahLst/>
              <a:cxnLst/>
              <a:rect l="l" t="t" r="r" b="b"/>
              <a:pathLst>
                <a:path w="92" h="104" extrusionOk="0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Google Shape;809;p104">
              <a:extLst>
                <a:ext uri="{FF2B5EF4-FFF2-40B4-BE49-F238E27FC236}">
                  <a16:creationId xmlns:a16="http://schemas.microsoft.com/office/drawing/2014/main" id="{7A607149-C00F-E322-9A16-D18F7E9F3231}"/>
                </a:ext>
              </a:extLst>
            </p:cNvPr>
            <p:cNvSpPr/>
            <p:nvPr/>
          </p:nvSpPr>
          <p:spPr>
            <a:xfrm>
              <a:off x="5564188" y="5110164"/>
              <a:ext cx="179388" cy="196850"/>
            </a:xfrm>
            <a:custGeom>
              <a:avLst/>
              <a:gdLst/>
              <a:ahLst/>
              <a:cxnLst/>
              <a:rect l="l" t="t" r="r" b="b"/>
              <a:pathLst>
                <a:path w="198" h="219" extrusionOk="0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Google Shape;810;p104">
              <a:extLst>
                <a:ext uri="{FF2B5EF4-FFF2-40B4-BE49-F238E27FC236}">
                  <a16:creationId xmlns:a16="http://schemas.microsoft.com/office/drawing/2014/main" id="{4CCD7BE1-D5B2-2C84-C4E4-71972BF6E49E}"/>
                </a:ext>
              </a:extLst>
            </p:cNvPr>
            <p:cNvSpPr/>
            <p:nvPr/>
          </p:nvSpPr>
          <p:spPr>
            <a:xfrm>
              <a:off x="5483226" y="5164139"/>
              <a:ext cx="52388" cy="8890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93BBF-7723-29E9-C49E-21FB176C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17009"/>
              </p:ext>
            </p:extLst>
          </p:nvPr>
        </p:nvGraphicFramePr>
        <p:xfrm>
          <a:off x="527456" y="2486747"/>
          <a:ext cx="11111727" cy="2499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val="3965780690"/>
                    </a:ext>
                  </a:extLst>
                </a:gridCol>
                <a:gridCol w="1739643">
                  <a:extLst>
                    <a:ext uri="{9D8B030D-6E8A-4147-A177-3AD203B41FA5}">
                      <a16:colId xmlns:a16="http://schemas.microsoft.com/office/drawing/2014/main" val="862031968"/>
                    </a:ext>
                  </a:extLst>
                </a:gridCol>
                <a:gridCol w="1576893">
                  <a:extLst>
                    <a:ext uri="{9D8B030D-6E8A-4147-A177-3AD203B41FA5}">
                      <a16:colId xmlns:a16="http://schemas.microsoft.com/office/drawing/2014/main" val="2730749417"/>
                    </a:ext>
                  </a:extLst>
                </a:gridCol>
                <a:gridCol w="1787620">
                  <a:extLst>
                    <a:ext uri="{9D8B030D-6E8A-4147-A177-3AD203B41FA5}">
                      <a16:colId xmlns:a16="http://schemas.microsoft.com/office/drawing/2014/main" val="3261843175"/>
                    </a:ext>
                  </a:extLst>
                </a:gridCol>
                <a:gridCol w="5391621">
                  <a:extLst>
                    <a:ext uri="{9D8B030D-6E8A-4147-A177-3AD203B41FA5}">
                      <a16:colId xmlns:a16="http://schemas.microsoft.com/office/drawing/2014/main" val="2636672229"/>
                    </a:ext>
                  </a:extLst>
                </a:gridCol>
              </a:tblGrid>
              <a:tr h="193661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Remark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49512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4.2.2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Business Development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Models and Analytics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Production: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Xây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dựng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triển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khai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các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mô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hình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vi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khách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hàng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phục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vụ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cho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phân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tích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và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ra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quyết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định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76813"/>
                  </a:ext>
                </a:extLst>
              </a:tr>
              <a:tr h="58098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7.3.2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Relationship Management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Behavior Insights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2"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Insight: Cung cấp các kết luận và khuyến nghị dựa trên phân tích hành vi khách hàng nhằm hỗ trợ quyết định kinh doanh.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43628"/>
                  </a:ext>
                </a:extLst>
              </a:tr>
              <a:tr h="25869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7.5.4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Customer Case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 startAt="5"/>
                      </a:pPr>
                      <a:r>
                        <a:rPr lang="vi-VN" sz="1800" b="0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Analysis: Phân tích dữ liệu và thông tin liên quan để hiểu rõ hơn về vấn đề hoặc yêu cầu của khách hàng.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412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B4B5A9-8E16-A618-A985-250EE44F02A4}"/>
              </a:ext>
            </a:extLst>
          </p:cNvPr>
          <p:cNvSpPr txBox="1"/>
          <p:nvPr/>
        </p:nvSpPr>
        <p:spPr>
          <a:xfrm>
            <a:off x="527456" y="1366887"/>
            <a:ext cx="67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Link QLYC: </a:t>
            </a:r>
            <a:r>
              <a:rPr lang="en-US" b="1" i="1" dirty="0">
                <a:solidFill>
                  <a:sysClr val="windowText" lastClr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QLYC-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461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EA9D-35E3-4997-E95E-7B73F58B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7AAC702-0F5E-53E5-DE99-A7C94399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6" y="152400"/>
            <a:ext cx="10769600" cy="616857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tabLst>
                <a:tab pos="228600" algn="l"/>
              </a:tabLst>
            </a:pPr>
            <a:r>
              <a:rPr lang="en-AU">
                <a:latin typeface="+mn-lt"/>
                <a:cs typeface="Times New Roman" panose="02020603050405020304" pitchFamily="18" charset="0"/>
              </a:rPr>
              <a:t>Kế hoạch triển khai</a:t>
            </a:r>
            <a:endParaRPr lang="en-AU" sz="320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EA0D5-98FC-09D9-5AB1-B3CE9C1EE52E}"/>
              </a:ext>
            </a:extLst>
          </p:cNvPr>
          <p:cNvSpPr/>
          <p:nvPr/>
        </p:nvSpPr>
        <p:spPr>
          <a:xfrm>
            <a:off x="527456" y="723538"/>
            <a:ext cx="104927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315B5-9530-9E71-0520-F4CE7D596264}"/>
              </a:ext>
            </a:extLst>
          </p:cNvPr>
          <p:cNvSpPr txBox="1"/>
          <p:nvPr/>
        </p:nvSpPr>
        <p:spPr>
          <a:xfrm>
            <a:off x="769108" y="831494"/>
            <a:ext cx="1025106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Phase 1: </a:t>
            </a:r>
            <a:r>
              <a:rPr lang="en-US" sz="1600" b="1" dirty="0" err="1"/>
              <a:t>Xây</a:t>
            </a:r>
            <a:r>
              <a:rPr lang="en-US" sz="1600" b="1" dirty="0"/>
              <a:t> </a:t>
            </a:r>
            <a:r>
              <a:rPr lang="en-US" sz="1600" b="1" dirty="0" err="1"/>
              <a:t>dựng</a:t>
            </a:r>
            <a:r>
              <a:rPr lang="en-US" sz="1600" b="1" dirty="0"/>
              <a:t> </a:t>
            </a:r>
            <a:r>
              <a:rPr lang="en-US" sz="1600" b="1" dirty="0" err="1"/>
              <a:t>hệ</a:t>
            </a:r>
            <a:r>
              <a:rPr lang="en-US" sz="1600" b="1" dirty="0"/>
              <a:t> </a:t>
            </a:r>
            <a:r>
              <a:rPr lang="en-US" sz="1600" b="1" dirty="0" err="1"/>
              <a:t>thống</a:t>
            </a:r>
            <a:r>
              <a:rPr lang="en-US" sz="1600" b="1" dirty="0"/>
              <a:t> upload file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Front-end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User Management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Upload Management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Validation service: file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Ingestion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services </a:t>
            </a:r>
            <a:r>
              <a:rPr lang="en-US" sz="1600" dirty="0" err="1"/>
              <a:t>với</a:t>
            </a:r>
            <a:r>
              <a:rPr lang="en-US" sz="1600" dirty="0"/>
              <a:t> API Gateway </a:t>
            </a:r>
            <a:r>
              <a:rPr lang="en-US" sz="1600" dirty="0" err="1"/>
              <a:t>và</a:t>
            </a:r>
            <a:r>
              <a:rPr lang="en-US" sz="1600" dirty="0"/>
              <a:t> Message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Phase 2: </a:t>
            </a:r>
            <a:r>
              <a:rPr lang="en-US" sz="1600" b="1" dirty="0" err="1"/>
              <a:t>Mở</a:t>
            </a:r>
            <a:r>
              <a:rPr lang="en-US" sz="1600" b="1" dirty="0"/>
              <a:t> </a:t>
            </a:r>
            <a:r>
              <a:rPr lang="en-US" sz="1600" b="1" dirty="0" err="1"/>
              <a:t>rộng</a:t>
            </a:r>
            <a:r>
              <a:rPr lang="en-US" sz="1600" b="1" dirty="0"/>
              <a:t> </a:t>
            </a:r>
            <a:r>
              <a:rPr lang="en-US" sz="1600" b="1" dirty="0" err="1"/>
              <a:t>cho</a:t>
            </a:r>
            <a:r>
              <a:rPr lang="en-US" sz="1600" b="1" dirty="0"/>
              <a:t> </a:t>
            </a:r>
            <a:r>
              <a:rPr lang="en-US" sz="1600" b="1" dirty="0" err="1"/>
              <a:t>các</a:t>
            </a:r>
            <a:r>
              <a:rPr lang="en-US" sz="1600" b="1" dirty="0"/>
              <a:t> </a:t>
            </a:r>
            <a:r>
              <a:rPr lang="en-US" sz="1600" b="1" dirty="0" err="1"/>
              <a:t>loại</a:t>
            </a:r>
            <a:r>
              <a:rPr lang="en-US" sz="1600" b="1" dirty="0"/>
              <a:t> files </a:t>
            </a:r>
            <a:r>
              <a:rPr lang="en-US" sz="1600" b="1" dirty="0" err="1"/>
              <a:t>khác</a:t>
            </a:r>
            <a:r>
              <a:rPr lang="en-US" sz="1600" b="1" dirty="0"/>
              <a:t> </a:t>
            </a:r>
            <a:r>
              <a:rPr lang="en-US" sz="1600" b="1" dirty="0" err="1"/>
              <a:t>là</a:t>
            </a:r>
            <a:r>
              <a:rPr lang="en-US" sz="1600" b="1" dirty="0"/>
              <a:t> Excel,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Nâng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Upload Management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Nâng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Validation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Nâng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Ingestion service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75A3FA-D348-D9FA-B309-9778F0DEEEC9}"/>
              </a:ext>
            </a:extLst>
          </p:cNvPr>
          <p:cNvGrpSpPr/>
          <p:nvPr/>
        </p:nvGrpSpPr>
        <p:grpSpPr>
          <a:xfrm>
            <a:off x="6096000" y="4164452"/>
            <a:ext cx="6339574" cy="3420241"/>
            <a:chOff x="2020260" y="1244385"/>
            <a:chExt cx="8574410" cy="458676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FAD9559-DBF3-2D31-97E7-4F7334BADF3E}"/>
                </a:ext>
              </a:extLst>
            </p:cNvPr>
            <p:cNvSpPr/>
            <p:nvPr/>
          </p:nvSpPr>
          <p:spPr bwMode="auto">
            <a:xfrm>
              <a:off x="2020260" y="1244386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1. IDEATE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4DAE14A-960A-DFB9-3F21-7300D08A843A}"/>
                </a:ext>
              </a:extLst>
            </p:cNvPr>
            <p:cNvSpPr/>
            <p:nvPr/>
          </p:nvSpPr>
          <p:spPr bwMode="auto">
            <a:xfrm>
              <a:off x="8425982" y="1244385"/>
              <a:ext cx="2050556" cy="364875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2. DESIGN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65B74B-E65E-8C35-E882-6C961A351FFB}"/>
                </a:ext>
              </a:extLst>
            </p:cNvPr>
            <p:cNvSpPr/>
            <p:nvPr/>
          </p:nvSpPr>
          <p:spPr bwMode="auto">
            <a:xfrm>
              <a:off x="8425982" y="4486000"/>
              <a:ext cx="2050556" cy="364876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3. OPERATIONALIZE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652E07-A1B0-A2BA-4256-6EF9F65518DE}"/>
                </a:ext>
              </a:extLst>
            </p:cNvPr>
            <p:cNvSpPr/>
            <p:nvPr/>
          </p:nvSpPr>
          <p:spPr bwMode="auto">
            <a:xfrm>
              <a:off x="2020260" y="4486000"/>
              <a:ext cx="2050556" cy="364874"/>
            </a:xfrm>
            <a:prstGeom prst="roundRect">
              <a:avLst/>
            </a:prstGeom>
            <a:solidFill>
              <a:srgbClr val="EE452F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FFFF"/>
                  </a:solidFill>
                  <a:latin typeface="Arial" charset="0"/>
                </a:rPr>
                <a:t>4. EVOLVE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A7808C-CF75-52E9-D895-DF0192587501}"/>
                </a:ext>
              </a:extLst>
            </p:cNvPr>
            <p:cNvSpPr txBox="1"/>
            <p:nvPr/>
          </p:nvSpPr>
          <p:spPr>
            <a:xfrm>
              <a:off x="2020260" y="1688155"/>
              <a:ext cx="2050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Defining objectives, use cases and stakeholder needs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4F9F1D8-3367-99CD-EFC5-751FA892167F}"/>
                </a:ext>
              </a:extLst>
            </p:cNvPr>
            <p:cNvGrpSpPr/>
            <p:nvPr/>
          </p:nvGrpSpPr>
          <p:grpSpPr>
            <a:xfrm>
              <a:off x="4486409" y="1728922"/>
              <a:ext cx="3523980" cy="3523980"/>
              <a:chOff x="4486409" y="1728922"/>
              <a:chExt cx="3523980" cy="3523980"/>
            </a:xfrm>
          </p:grpSpPr>
          <p:sp>
            <p:nvSpPr>
              <p:cNvPr id="45" name="Half Frame 44">
                <a:extLst>
                  <a:ext uri="{FF2B5EF4-FFF2-40B4-BE49-F238E27FC236}">
                    <a16:creationId xmlns:a16="http://schemas.microsoft.com/office/drawing/2014/main" id="{5F35D214-56BF-54E6-7E92-7F15803DBF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163274">
                <a:off x="6783783" y="1761270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Half Frame 45">
                <a:extLst>
                  <a:ext uri="{FF2B5EF4-FFF2-40B4-BE49-F238E27FC236}">
                    <a16:creationId xmlns:a16="http://schemas.microsoft.com/office/drawing/2014/main" id="{4B770466-DE25-5610-4F9D-AB0257F54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4064627">
                <a:off x="4548782" y="2684805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7" name="Half Frame 46">
                <a:extLst>
                  <a:ext uri="{FF2B5EF4-FFF2-40B4-BE49-F238E27FC236}">
                    <a16:creationId xmlns:a16="http://schemas.microsoft.com/office/drawing/2014/main" id="{9EEE918E-0DEB-2EA5-77B4-25D3D01262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90837">
                <a:off x="5415000" y="4982779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Half Frame 47">
                <a:extLst>
                  <a:ext uri="{FF2B5EF4-FFF2-40B4-BE49-F238E27FC236}">
                    <a16:creationId xmlns:a16="http://schemas.microsoft.com/office/drawing/2014/main" id="{DC294C98-FF22-B2DE-14A3-20D14DE140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4705512">
                <a:off x="7773955" y="4068756"/>
                <a:ext cx="188920" cy="188920"/>
              </a:xfrm>
              <a:prstGeom prst="halfFrame">
                <a:avLst>
                  <a:gd name="adj1" fmla="val 14130"/>
                  <a:gd name="adj2" fmla="val 16949"/>
                </a:avLst>
              </a:prstGeom>
              <a:solidFill>
                <a:srgbClr val="DA251C">
                  <a:alpha val="14902"/>
                </a:srgbClr>
              </a:solidFill>
              <a:ln w="9525">
                <a:solidFill>
                  <a:srgbClr val="DA251C"/>
                </a:solidFill>
                <a:prstDash val="dash"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2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3ED7B06-6C8C-6787-555A-09BC4ED6F08E}"/>
                  </a:ext>
                </a:extLst>
              </p:cNvPr>
              <p:cNvGrpSpPr/>
              <p:nvPr/>
            </p:nvGrpSpPr>
            <p:grpSpPr>
              <a:xfrm>
                <a:off x="4486409" y="1728922"/>
                <a:ext cx="3523980" cy="3523980"/>
                <a:chOff x="4003873" y="1667010"/>
                <a:chExt cx="3523980" cy="3523980"/>
              </a:xfrm>
            </p:grpSpPr>
            <p:sp>
              <p:nvSpPr>
                <p:cNvPr id="62" name="Circle: Hollow 61">
                  <a:extLst>
                    <a:ext uri="{FF2B5EF4-FFF2-40B4-BE49-F238E27FC236}">
                      <a16:creationId xmlns:a16="http://schemas.microsoft.com/office/drawing/2014/main" id="{81B5DB60-7250-CDAC-0A78-CFE849C61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217" y="1837354"/>
                  <a:ext cx="3183293" cy="3183293"/>
                </a:xfrm>
                <a:prstGeom prst="donut">
                  <a:avLst>
                    <a:gd name="adj" fmla="val 11044"/>
                  </a:avLst>
                </a:prstGeom>
                <a:gradFill>
                  <a:gsLst>
                    <a:gs pos="0">
                      <a:srgbClr val="F77427"/>
                    </a:gs>
                    <a:gs pos="100000">
                      <a:srgbClr val="DA251C"/>
                    </a:gs>
                  </a:gsLst>
                  <a:lin ang="18900000" scaled="1"/>
                </a:gradFill>
                <a:ln w="9525">
                  <a:noFill/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E1D55D8-F709-A6E0-2B6E-A505A8DF2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3873" y="1667010"/>
                  <a:ext cx="3523980" cy="3523980"/>
                </a:xfrm>
                <a:prstGeom prst="ellipse">
                  <a:avLst/>
                </a:prstGeom>
                <a:solidFill>
                  <a:srgbClr val="DA251C">
                    <a:alpha val="14902"/>
                  </a:srgbClr>
                </a:solidFill>
                <a:ln w="9525">
                  <a:solidFill>
                    <a:srgbClr val="DA251C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A6E9C8-AC94-0A24-0540-E972506CE06E}"/>
                    </a:ext>
                  </a:extLst>
                </p:cNvPr>
                <p:cNvSpPr txBox="1"/>
                <p:nvPr/>
              </p:nvSpPr>
              <p:spPr>
                <a:xfrm>
                  <a:off x="4869524" y="2861782"/>
                  <a:ext cx="1889275" cy="1239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DATA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PRODUCT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Arial" charset="0"/>
                    </a:rPr>
                    <a:t>LIFECYCLE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B04B3DC-5989-6784-7E9A-50A5375ED596}"/>
                  </a:ext>
                </a:extLst>
              </p:cNvPr>
              <p:cNvGrpSpPr/>
              <p:nvPr/>
            </p:nvGrpSpPr>
            <p:grpSpPr>
              <a:xfrm>
                <a:off x="4745671" y="1957185"/>
                <a:ext cx="917944" cy="917944"/>
                <a:chOff x="5305647" y="1457730"/>
                <a:chExt cx="917944" cy="91794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E69AE42-FAE5-C735-55FF-EE7C00A409E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1457730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DEC746B-DA3E-486A-9661-25DBEE6FB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5459802" y="1611885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60D0FB4-8E3E-2439-C9AA-3761284AE8F7}"/>
                  </a:ext>
                </a:extLst>
              </p:cNvPr>
              <p:cNvGrpSpPr/>
              <p:nvPr/>
            </p:nvGrpSpPr>
            <p:grpSpPr>
              <a:xfrm>
                <a:off x="4745671" y="4037760"/>
                <a:ext cx="917944" cy="917944"/>
                <a:chOff x="3795824" y="2970028"/>
                <a:chExt cx="917944" cy="91794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45E4692-3BF7-9D42-C347-65D0C775FB5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795824" y="2970028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D33A31C1-2266-9C59-E4DE-B4620418E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3949979" y="3124183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62925D8-C60B-60BE-1613-B4C1714172FA}"/>
                  </a:ext>
                </a:extLst>
              </p:cNvPr>
              <p:cNvGrpSpPr/>
              <p:nvPr/>
            </p:nvGrpSpPr>
            <p:grpSpPr>
              <a:xfrm>
                <a:off x="6825015" y="4037760"/>
                <a:ext cx="917944" cy="917944"/>
                <a:chOff x="5305647" y="4482327"/>
                <a:chExt cx="917944" cy="917944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313173A-DF1D-09E1-3DB3-D167B4547E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5647" y="44823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B8C0129-F2AC-4067-B686-94BA381B7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5459802" y="4636482"/>
                  <a:ext cx="609634" cy="609634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2CF07C5-465B-F4B7-3A46-A58A95791E2B}"/>
                  </a:ext>
                </a:extLst>
              </p:cNvPr>
              <p:cNvGrpSpPr/>
              <p:nvPr/>
            </p:nvGrpSpPr>
            <p:grpSpPr>
              <a:xfrm>
                <a:off x="6825015" y="1957185"/>
                <a:ext cx="917944" cy="917944"/>
                <a:chOff x="6818860" y="2970027"/>
                <a:chExt cx="917944" cy="91794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419B5E0-289D-EB5C-CCFE-7A4BD4D7599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818860" y="2970027"/>
                  <a:ext cx="917944" cy="917944"/>
                </a:xfrm>
                <a:prstGeom prst="ellipse">
                  <a:avLst/>
                </a:prstGeom>
                <a:solidFill>
                  <a:srgbClr val="FFFFFF"/>
                </a:solidFill>
                <a:ln w="28575">
                  <a:solidFill>
                    <a:srgbClr val="DA251C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42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8BFF6311-871B-724A-D45B-C6F04BB31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6973015" y="3124182"/>
                  <a:ext cx="609634" cy="609634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B1352D-D125-9784-3099-735F7A11E4AC}"/>
                </a:ext>
              </a:extLst>
            </p:cNvPr>
            <p:cNvSpPr txBox="1"/>
            <p:nvPr/>
          </p:nvSpPr>
          <p:spPr>
            <a:xfrm>
              <a:off x="8399780" y="1676732"/>
              <a:ext cx="2168693" cy="82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Creating data contracts, specifications and governance checkpoints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F00B2B-01FA-AD9B-4A4F-B3AA05546CD1}"/>
                </a:ext>
              </a:extLst>
            </p:cNvPr>
            <p:cNvSpPr txBox="1"/>
            <p:nvPr/>
          </p:nvSpPr>
          <p:spPr>
            <a:xfrm>
              <a:off x="8425978" y="4857262"/>
              <a:ext cx="2168692" cy="596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Building, testing, deploying and delivering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28B0B4-F3B4-4E92-EB2E-20AE1D20A467}"/>
                </a:ext>
              </a:extLst>
            </p:cNvPr>
            <p:cNvSpPr txBox="1"/>
            <p:nvPr/>
          </p:nvSpPr>
          <p:spPr>
            <a:xfrm>
              <a:off x="2020260" y="4881829"/>
              <a:ext cx="2466148" cy="94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</a:rPr>
                <a:t>Monitoring performance &amp; quality, gathering user feedback, iterating &amp; scaling, planning for retirement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BD4135-3551-6040-A8D4-B7FB61F2434B}"/>
                </a:ext>
              </a:extLst>
            </p:cNvPr>
            <p:cNvCxnSpPr>
              <a:cxnSpLocks/>
              <a:stCxn id="39" idx="3"/>
            </p:cNvCxnSpPr>
            <p:nvPr/>
          </p:nvCxnSpPr>
          <p:spPr bwMode="auto">
            <a:xfrm>
              <a:off x="4070816" y="1426824"/>
              <a:ext cx="809285" cy="664791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8E8A6D-D270-4286-1A1F-133FA123B2BF}"/>
                </a:ext>
              </a:extLst>
            </p:cNvPr>
            <p:cNvCxnSpPr>
              <a:cxnSpLocks/>
              <a:stCxn id="40" idx="1"/>
            </p:cNvCxnSpPr>
            <p:nvPr/>
          </p:nvCxnSpPr>
          <p:spPr bwMode="auto">
            <a:xfrm flipH="1">
              <a:off x="7608529" y="1426823"/>
              <a:ext cx="817453" cy="664792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F0B15F-0DD9-8295-E3F1-8BA6DD925D47}"/>
                </a:ext>
              </a:extLst>
            </p:cNvPr>
            <p:cNvCxnSpPr>
              <a:cxnSpLocks/>
              <a:stCxn id="42" idx="3"/>
              <a:endCxn id="58" idx="2"/>
            </p:cNvCxnSpPr>
            <p:nvPr/>
          </p:nvCxnSpPr>
          <p:spPr bwMode="auto">
            <a:xfrm flipV="1">
              <a:off x="4070816" y="4496733"/>
              <a:ext cx="674855" cy="171705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D54787-8EA9-360B-D191-0133C46170AD}"/>
                </a:ext>
              </a:extLst>
            </p:cNvPr>
            <p:cNvCxnSpPr>
              <a:cxnSpLocks/>
              <a:stCxn id="56" idx="6"/>
              <a:endCxn id="41" idx="1"/>
            </p:cNvCxnSpPr>
            <p:nvPr/>
          </p:nvCxnSpPr>
          <p:spPr bwMode="auto">
            <a:xfrm>
              <a:off x="7742959" y="4496733"/>
              <a:ext cx="683023" cy="17170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FF0000">
                  <a:alpha val="4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6759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4iZaasIqU.XVK.4_OZL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B22600"/>
      </a:accent5>
      <a:accent6>
        <a:srgbClr val="CC9900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84C22"/>
        </a:accent1>
        <a:accent2>
          <a:srgbClr val="FFBD47"/>
        </a:accent2>
        <a:accent3>
          <a:srgbClr val="B64926"/>
        </a:accent3>
        <a:accent4>
          <a:srgbClr val="FF8427"/>
        </a:accent4>
        <a:accent5>
          <a:srgbClr val="B22600"/>
        </a:accent5>
        <a:accent6>
          <a:srgbClr val="CC9900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505046"/>
    </a:custClr>
    <a:custClr name="Custom Color7">
      <a:srgbClr val="EEECE1"/>
    </a:custClr>
  </a:custClrLst>
  <a:extLst>
    <a:ext uri="{05A4C25C-085E-4340-85A3-A5531E510DB2}">
      <thm15:themeFamily xmlns:thm15="http://schemas.microsoft.com/office/thememl/2012/main" name="HN0280_OFF_v2.potx" id="{E59590D3-4A92-481B-85BC-588C90199318}" vid="{9FF13323-8FE1-475C-AAD5-F59011BC78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A">
    <a:dk1>
      <a:srgbClr val="000000"/>
    </a:dk1>
    <a:lt1>
      <a:srgbClr val="FFFFFF"/>
    </a:lt1>
    <a:dk2>
      <a:srgbClr val="0B5DAC"/>
    </a:dk2>
    <a:lt2>
      <a:srgbClr val="E6E6E6"/>
    </a:lt2>
    <a:accent1>
      <a:srgbClr val="008FD5"/>
    </a:accent1>
    <a:accent2>
      <a:srgbClr val="139CFF"/>
    </a:accent2>
    <a:accent3>
      <a:srgbClr val="0B5DAC"/>
    </a:accent3>
    <a:accent4>
      <a:srgbClr val="6E6E6E"/>
    </a:accent4>
    <a:accent5>
      <a:srgbClr val="8C8C8C"/>
    </a:accent5>
    <a:accent6>
      <a:srgbClr val="505050"/>
    </a:accent6>
    <a:hlink>
      <a:srgbClr val="008FD5"/>
    </a:hlink>
    <a:folHlink>
      <a:srgbClr val="6E6E6E"/>
    </a:folHlink>
  </a:clrScheme>
</a:themeOverride>
</file>

<file path=ppt/theme/themeOverride2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DA251C"/>
    </a:dk2>
    <a:lt2>
      <a:srgbClr val="858585"/>
    </a:lt2>
    <a:accent1>
      <a:srgbClr val="FFFFFF"/>
    </a:accent1>
    <a:accent2>
      <a:srgbClr val="D3CDBD"/>
    </a:accent2>
    <a:accent3>
      <a:srgbClr val="FFFFFF"/>
    </a:accent3>
    <a:accent4>
      <a:srgbClr val="000000"/>
    </a:accent4>
    <a:accent5>
      <a:srgbClr val="FFFFFF"/>
    </a:accent5>
    <a:accent6>
      <a:srgbClr val="BFBAAB"/>
    </a:accent6>
    <a:hlink>
      <a:srgbClr val="808080"/>
    </a:hlink>
    <a:folHlink>
      <a:srgbClr val="DA251C"/>
    </a:folHlink>
  </a:clrScheme>
  <a:fontScheme name="Blank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EA11C03CA70545B9A1ED5C361E1168" ma:contentTypeVersion="13" ma:contentTypeDescription="Create a new document." ma:contentTypeScope="" ma:versionID="e1f303b77f5e0ead8d73ba77827871c3">
  <xsd:schema xmlns:xsd="http://www.w3.org/2001/XMLSchema" xmlns:xs="http://www.w3.org/2001/XMLSchema" xmlns:p="http://schemas.microsoft.com/office/2006/metadata/properties" xmlns:ns1="http://schemas.microsoft.com/sharepoint/v3" xmlns:ns2="1d99faa5-1ec0-48ac-9a9d-f31792ac7cb8" xmlns:ns3="7df24817-ab1d-4ab0-910f-2dce16cfc2e0" targetNamespace="http://schemas.microsoft.com/office/2006/metadata/properties" ma:root="true" ma:fieldsID="35bdae46ed1306af5b40d4c0d7fffe70" ns1:_="" ns2:_="" ns3:_="">
    <xsd:import namespace="http://schemas.microsoft.com/sharepoint/v3"/>
    <xsd:import namespace="1d99faa5-1ec0-48ac-9a9d-f31792ac7cb8"/>
    <xsd:import namespace="7df24817-ab1d-4ab0-910f-2dce16cfc2e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9faa5-1ec0-48ac-9a9d-f31792ac7cb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6a986a6-5f44-4353-a687-c857d5740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24817-ab1d-4ab0-910f-2dce16cfc2e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02ad324-e714-48af-9614-e71296737b83}" ma:internalName="TaxCatchAll" ma:showField="CatchAllData" ma:web="7df24817-ab1d-4ab0-910f-2dce16cfc2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d99faa5-1ec0-48ac-9a9d-f31792ac7cb8">
      <Terms xmlns="http://schemas.microsoft.com/office/infopath/2007/PartnerControls"/>
    </lcf76f155ced4ddcb4097134ff3c332f>
    <TaxCatchAll xmlns="7df24817-ab1d-4ab0-910f-2dce16cfc2e0" xsi:nil="true"/>
  </documentManagement>
</p:properties>
</file>

<file path=customXml/itemProps1.xml><?xml version="1.0" encoding="utf-8"?>
<ds:datastoreItem xmlns:ds="http://schemas.openxmlformats.org/officeDocument/2006/customXml" ds:itemID="{F2913B53-9679-43FD-9E79-9E15F54586E4}">
  <ds:schemaRefs>
    <ds:schemaRef ds:uri="1d99faa5-1ec0-48ac-9a9d-f31792ac7cb8"/>
    <ds:schemaRef ds:uri="7df24817-ab1d-4ab0-910f-2dce16cfc2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B8C060-DEB8-4FAE-B93A-D72A2E57FE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D71806-9F0F-4F13-8771-B1F56D9E13DB}">
  <ds:schemaRefs>
    <ds:schemaRef ds:uri="7df24817-ab1d-4ab0-910f-2dce16cfc2e0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d99faa5-1ec0-48ac-9a9d-f31792ac7cb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3000</Words>
  <Application>Microsoft Office PowerPoint</Application>
  <PresentationFormat>Widescreen</PresentationFormat>
  <Paragraphs>430</Paragraphs>
  <Slides>29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Aptos</vt:lpstr>
      <vt:lpstr>Arial</vt:lpstr>
      <vt:lpstr>Calibri</vt:lpstr>
      <vt:lpstr>Calibri (Body)</vt:lpstr>
      <vt:lpstr>Calibri Light</vt:lpstr>
      <vt:lpstr>Courier New</vt:lpstr>
      <vt:lpstr>Open Sans</vt:lpstr>
      <vt:lpstr>Roboto</vt:lpstr>
      <vt:lpstr>Segoe UI</vt:lpstr>
      <vt:lpstr>Times New Roman</vt:lpstr>
      <vt:lpstr>Wingdings</vt:lpstr>
      <vt:lpstr>Wingdings 2</vt:lpstr>
      <vt:lpstr>Wingdings,Sans-Serif</vt:lpstr>
      <vt:lpstr>1_Office Theme</vt:lpstr>
      <vt:lpstr>White</vt:lpstr>
      <vt:lpstr>think-cell Slide</vt:lpstr>
      <vt:lpstr>PowerPoint Presentation</vt:lpstr>
      <vt:lpstr>PowerPoint Presentation</vt:lpstr>
      <vt:lpstr>PowerPoint Presentation</vt:lpstr>
      <vt:lpstr>Nhu cầu nghiệp vụ</vt:lpstr>
      <vt:lpstr>Luồng hành trình người dùng upload file</vt:lpstr>
      <vt:lpstr>Yêu cầu chức năng</vt:lpstr>
      <vt:lpstr>Yêu cầu phi chức năng</vt:lpstr>
      <vt:lpstr>Biz Cap</vt:lpstr>
      <vt:lpstr>Kế hoạch triển khai</vt:lpstr>
      <vt:lpstr>PowerPoint Presentation</vt:lpstr>
      <vt:lpstr>IT Capability Map</vt:lpstr>
      <vt:lpstr>Application Architecture</vt:lpstr>
      <vt:lpstr>Front-end và API Gateway</vt:lpstr>
      <vt:lpstr>Back-end Services</vt:lpstr>
      <vt:lpstr>Storage layer</vt:lpstr>
      <vt:lpstr>Integration Architecture</vt:lpstr>
      <vt:lpstr>Sequence digram – luồng upload files</vt:lpstr>
      <vt:lpstr>PowerPoint Presentation</vt:lpstr>
      <vt:lpstr>Sequence diagram – luồng download files</vt:lpstr>
      <vt:lpstr>Security &amp; Authentication &amp; Authorization</vt:lpstr>
      <vt:lpstr>Deployment Architecture</vt:lpstr>
      <vt:lpstr>Tech stack</vt:lpstr>
      <vt:lpstr>QLYC-9071| Customer Segmentation</vt:lpstr>
      <vt:lpstr>QLYC-9474| Propensity model for Real-estate demand</vt:lpstr>
      <vt:lpstr>Mô tả thay đổi hệ thống</vt:lpstr>
      <vt:lpstr>Security</vt:lpstr>
      <vt:lpstr>PowerPoint Presentation</vt:lpstr>
      <vt:lpstr>Model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thanhtc3@msb.com.vn</dc:creator>
  <cp:lastModifiedBy>Administrator</cp:lastModifiedBy>
  <cp:revision>81</cp:revision>
  <dcterms:created xsi:type="dcterms:W3CDTF">2019-12-04T02:29:14Z</dcterms:created>
  <dcterms:modified xsi:type="dcterms:W3CDTF">2026-02-07T16:44:50Z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0x0101007FEA11C03CA70545B9A1ED5C361E1168</vt:lpwstr>
  </property>
  <property fmtid="{D5CDD505-2E9C-101B-9397-08002B2CF9AE}" pid="3" name="MediaServiceImageTags">
    <vt:lpwstr/>
  </property>
</Properties>
</file>